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72" r:id="rId4"/>
  </p:sldMasterIdLst>
  <p:notesMasterIdLst>
    <p:notesMasterId r:id="rId23"/>
  </p:notesMasterIdLst>
  <p:handoutMasterIdLst>
    <p:handoutMasterId r:id="rId24"/>
  </p:handoutMasterIdLst>
  <p:sldIdLst>
    <p:sldId id="368" r:id="rId5"/>
    <p:sldId id="265" r:id="rId6"/>
    <p:sldId id="261" r:id="rId7"/>
    <p:sldId id="326" r:id="rId8"/>
    <p:sldId id="366" r:id="rId9"/>
    <p:sldId id="356" r:id="rId10"/>
    <p:sldId id="357" r:id="rId11"/>
    <p:sldId id="346" r:id="rId12"/>
    <p:sldId id="350" r:id="rId13"/>
    <p:sldId id="353" r:id="rId14"/>
    <p:sldId id="362" r:id="rId15"/>
    <p:sldId id="363" r:id="rId16"/>
    <p:sldId id="364" r:id="rId17"/>
    <p:sldId id="369" r:id="rId18"/>
    <p:sldId id="367" r:id="rId19"/>
    <p:sldId id="351" r:id="rId20"/>
    <p:sldId id="365"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725" autoAdjust="0"/>
  </p:normalViewPr>
  <p:slideViewPr>
    <p:cSldViewPr snapToGrid="0" showGuides="1">
      <p:cViewPr varScale="1">
        <p:scale>
          <a:sx n="80" d="100"/>
          <a:sy n="80" d="100"/>
        </p:scale>
        <p:origin x="533" y="53"/>
      </p:cViewPr>
      <p:guideLst>
        <p:guide orient="horz" pos="2160"/>
        <p:guide pos="3840"/>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5/12/2023</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5/12/2023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15</a:t>
            </a:fld>
            <a:endParaRPr lang="en-US" dirty="0"/>
          </a:p>
        </p:txBody>
      </p:sp>
    </p:spTree>
    <p:extLst>
      <p:ext uri="{BB962C8B-B14F-4D97-AF65-F5344CB8AC3E}">
        <p14:creationId xmlns:p14="http://schemas.microsoft.com/office/powerpoint/2010/main" val="308712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17</a:t>
            </a:fld>
            <a:endParaRPr lang="en-US" dirty="0"/>
          </a:p>
        </p:txBody>
      </p:sp>
    </p:spTree>
    <p:extLst>
      <p:ext uri="{BB962C8B-B14F-4D97-AF65-F5344CB8AC3E}">
        <p14:creationId xmlns:p14="http://schemas.microsoft.com/office/powerpoint/2010/main" val="92918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18</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dirty="0"/>
              <a:t>Click to edit Master</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dirty="0"/>
              <a:t>Click to edit Master title style</a:t>
            </a:r>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4152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dirty="0"/>
              <a:t>Click to edit Master title style</a:t>
            </a:r>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50138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endParaRPr lang="en-US" dirty="0"/>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24056923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a:t>2/3/20XX</a:t>
            </a:r>
            <a:endParaRPr lang="en-US" dirty="0"/>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endParaRPr lang="en-US" dirty="0"/>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7067870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633" y="1664400"/>
            <a:ext cx="9418800" cy="2736800"/>
          </a:xfrm>
          <a:prstGeom prst="rect">
            <a:avLst/>
          </a:prstGeom>
        </p:spPr>
        <p:txBody>
          <a:bodyPr spcFirstLastPara="1" wrap="square" lIns="121897" tIns="121897" rIns="121897" bIns="121897" anchor="t" anchorCtr="0">
            <a:noAutofit/>
          </a:bodyPr>
          <a:lstStyle>
            <a:lvl1pPr lvl="0" algn="ctr">
              <a:spcBef>
                <a:spcPts val="0"/>
              </a:spcBef>
              <a:spcAft>
                <a:spcPts val="0"/>
              </a:spcAft>
              <a:buSzPts val="5200"/>
              <a:buNone/>
              <a:defRPr sz="87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0" name="Google Shape;10;p2"/>
          <p:cNvSpPr txBox="1">
            <a:spLocks noGrp="1"/>
          </p:cNvSpPr>
          <p:nvPr>
            <p:ph type="subTitle" idx="1"/>
          </p:nvPr>
        </p:nvSpPr>
        <p:spPr>
          <a:xfrm>
            <a:off x="1386667" y="4401200"/>
            <a:ext cx="9418800" cy="589200"/>
          </a:xfrm>
          <a:prstGeom prst="rect">
            <a:avLst/>
          </a:prstGeom>
        </p:spPr>
        <p:txBody>
          <a:bodyPr spcFirstLastPara="1" wrap="square" lIns="121897" tIns="121897" rIns="121897" bIns="121897"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cxnSp>
        <p:nvCxnSpPr>
          <p:cNvPr id="11" name="Google Shape;11;p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343967" y="-96733"/>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8623267" y="5247167"/>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endParaRPr lang="en-US" dirty="0"/>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1941579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1216526046"/>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endParaRPr lang="en-US" dirty="0"/>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a:t>2/3/20XX</a:t>
            </a:r>
            <a:endParaRPr lang="en-US" dirty="0"/>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a:t>2/3/20XX</a:t>
            </a:r>
            <a:endParaRPr lang="en-US" dirty="0"/>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endParaRPr lang="en-US"/>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dirty="0"/>
              <a:t>Click to edit Master title style</a:t>
            </a:r>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818536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dirty="0"/>
              <a:t>Click to edit Master title style</a:t>
            </a:r>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690" r:id="rId2"/>
    <p:sldLayoutId id="2147483759" r:id="rId3"/>
    <p:sldLayoutId id="2147483760" r:id="rId4"/>
    <p:sldLayoutId id="2147483764" r:id="rId5"/>
    <p:sldLayoutId id="2147483768" r:id="rId6"/>
    <p:sldLayoutId id="2147483770" r:id="rId7"/>
    <p:sldLayoutId id="2147483679" r:id="rId8"/>
    <p:sldLayoutId id="2147483710" r:id="rId9"/>
    <p:sldLayoutId id="2147483696" r:id="rId10"/>
    <p:sldLayoutId id="2147483693" r:id="rId11"/>
    <p:sldLayoutId id="2147483766" r:id="rId12"/>
    <p:sldLayoutId id="2147483761" r:id="rId13"/>
    <p:sldLayoutId id="2147483674" r:id="rId14"/>
    <p:sldLayoutId id="2147483676" r:id="rId15"/>
    <p:sldLayoutId id="2147483678" r:id="rId16"/>
    <p:sldLayoutId id="2147483691" r:id="rId17"/>
    <p:sldLayoutId id="2147483680" r:id="rId18"/>
    <p:sldLayoutId id="2147483681" r:id="rId19"/>
    <p:sldLayoutId id="2147483772" r:id="rId20"/>
  </p:sldLayoutIdLst>
  <p:hf hd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165867" y="485655"/>
            <a:ext cx="10527200" cy="1343143"/>
          </a:xfrm>
          <a:prstGeom prst="rect">
            <a:avLst/>
          </a:prstGeom>
        </p:spPr>
        <p:txBody>
          <a:bodyPr spcFirstLastPara="1" wrap="square" lIns="121897" tIns="121897" rIns="121897" bIns="121897" anchor="t" anchorCtr="0">
            <a:noAutofit/>
          </a:bodyPr>
          <a:lstStyle/>
          <a:p>
            <a:r>
              <a:rPr lang="en" sz="2900" dirty="0"/>
              <a:t>DR B R AMBEDKAR NATIONAL INSTITUTE OF TECHNOLOGY, JALANDHAR (144011)</a:t>
            </a:r>
            <a:endParaRPr sz="2500" dirty="0"/>
          </a:p>
        </p:txBody>
      </p:sp>
      <p:sp>
        <p:nvSpPr>
          <p:cNvPr id="473" name="Google Shape;473;p54"/>
          <p:cNvSpPr txBox="1">
            <a:spLocks noGrp="1"/>
          </p:cNvSpPr>
          <p:nvPr>
            <p:ph type="subTitle" idx="1"/>
          </p:nvPr>
        </p:nvSpPr>
        <p:spPr>
          <a:xfrm>
            <a:off x="1057917" y="4014551"/>
            <a:ext cx="10306400" cy="2442520"/>
          </a:xfrm>
          <a:prstGeom prst="rect">
            <a:avLst/>
          </a:prstGeom>
        </p:spPr>
        <p:txBody>
          <a:bodyPr spcFirstLastPara="1" wrap="square" lIns="121897" tIns="121897" rIns="121897" bIns="121897" anchor="t" anchorCtr="0">
            <a:noAutofit/>
          </a:bodyPr>
          <a:lstStyle/>
          <a:p>
            <a:pPr>
              <a:buClr>
                <a:schemeClr val="dk1"/>
              </a:buClr>
              <a:buSzPts val="1100"/>
            </a:pPr>
            <a:r>
              <a:rPr lang="en" sz="2400" b="1" dirty="0"/>
              <a:t>MINOR PROJECT</a:t>
            </a:r>
          </a:p>
          <a:p>
            <a:pPr>
              <a:buClr>
                <a:schemeClr val="dk1"/>
              </a:buClr>
              <a:buSzPts val="1100"/>
            </a:pPr>
            <a:r>
              <a:rPr lang="en" sz="2400" b="1" dirty="0"/>
              <a:t> </a:t>
            </a:r>
            <a:r>
              <a:rPr lang="en" sz="2300" dirty="0">
                <a:solidFill>
                  <a:schemeClr val="dk1"/>
                </a:solidFill>
                <a:latin typeface="Vidaloka"/>
                <a:ea typeface="Vidaloka"/>
                <a:cs typeface="Vidaloka"/>
                <a:sym typeface="Vidaloka"/>
              </a:rPr>
              <a:t>Plant Disease Detection using Deep Learning</a:t>
            </a:r>
            <a:endParaRPr sz="700" b="1" dirty="0"/>
          </a:p>
          <a:p>
            <a:pPr algn="l">
              <a:buClr>
                <a:schemeClr val="dk1"/>
              </a:buClr>
              <a:buSzPts val="1100"/>
            </a:pPr>
            <a:endParaRPr dirty="0"/>
          </a:p>
          <a:p>
            <a:pPr algn="l">
              <a:buClr>
                <a:schemeClr val="dk1"/>
              </a:buClr>
              <a:buSzPts val="1100"/>
            </a:pPr>
            <a:r>
              <a:rPr lang="en" b="1" dirty="0">
                <a:solidFill>
                  <a:schemeClr val="dk1"/>
                </a:solidFill>
              </a:rPr>
              <a:t>MENTORED BY:				SUBMITTED BY:</a:t>
            </a:r>
            <a:endParaRPr b="1" dirty="0">
              <a:solidFill>
                <a:schemeClr val="dk1"/>
              </a:solidFill>
            </a:endParaRPr>
          </a:p>
          <a:p>
            <a:pPr algn="l">
              <a:buClr>
                <a:schemeClr val="dk1"/>
              </a:buClr>
              <a:buSzPts val="1100"/>
            </a:pPr>
            <a:r>
              <a:rPr lang="en" dirty="0"/>
              <a:t>Prof A L Sangal</a:t>
            </a:r>
            <a:r>
              <a:rPr lang="en" b="1" dirty="0"/>
              <a:t>					</a:t>
            </a:r>
            <a:r>
              <a:rPr lang="en" dirty="0"/>
              <a:t>Gunika (20103061)</a:t>
            </a:r>
            <a:endParaRPr dirty="0"/>
          </a:p>
          <a:p>
            <a:pPr algn="l">
              <a:buClr>
                <a:schemeClr val="dk1"/>
              </a:buClr>
              <a:buSzPts val="1100"/>
            </a:pPr>
            <a:r>
              <a:rPr lang="en" dirty="0">
                <a:solidFill>
                  <a:schemeClr val="dk1"/>
                </a:solidFill>
              </a:rPr>
              <a:t>Professor (HAG)				Samneet Singh (20103128)</a:t>
            </a:r>
            <a:endParaRPr dirty="0">
              <a:solidFill>
                <a:schemeClr val="dk1"/>
              </a:solidFill>
            </a:endParaRPr>
          </a:p>
          <a:p>
            <a:pPr algn="l">
              <a:buClr>
                <a:schemeClr val="dk1"/>
              </a:buClr>
              <a:buSzPts val="1100"/>
            </a:pPr>
            <a:r>
              <a:rPr lang="en" dirty="0"/>
              <a:t>Department of CSE				Tanish Jindal (20103149)</a:t>
            </a:r>
            <a:endParaRPr dirty="0"/>
          </a:p>
          <a:p>
            <a:pPr algn="l">
              <a:buClr>
                <a:schemeClr val="dk1"/>
              </a:buClr>
              <a:buSzPts val="1100"/>
            </a:pPr>
            <a:endParaRPr dirty="0"/>
          </a:p>
        </p:txBody>
      </p:sp>
      <p:pic>
        <p:nvPicPr>
          <p:cNvPr id="474" name="Google Shape;474;p54"/>
          <p:cNvPicPr preferRelativeResize="0"/>
          <p:nvPr/>
        </p:nvPicPr>
        <p:blipFill>
          <a:blip r:embed="rId3">
            <a:alphaModFix/>
          </a:blip>
          <a:stretch>
            <a:fillRect/>
          </a:stretch>
        </p:blipFill>
        <p:spPr>
          <a:xfrm>
            <a:off x="4923692" y="1828799"/>
            <a:ext cx="2475914" cy="21382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 calcmode="lin" valueType="num">
                                      <p:cBhvr additive="base">
                                        <p:cTn id="7" dur="1000"/>
                                        <p:tgtEl>
                                          <p:spTgt spid="47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73"/>
                                        </p:tgtEl>
                                        <p:attrNameLst>
                                          <p:attrName>style.visibility</p:attrName>
                                        </p:attrNameLst>
                                      </p:cBhvr>
                                      <p:to>
                                        <p:strVal val="visible"/>
                                      </p:to>
                                    </p:set>
                                    <p:anim calcmode="lin" valueType="num">
                                      <p:cBhvr additive="base">
                                        <p:cTn id="10" dur="1000"/>
                                        <p:tgtEl>
                                          <p:spTgt spid="4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40456" y="4"/>
            <a:ext cx="3828033" cy="2050999"/>
          </a:xfrm>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a:xfrm>
            <a:off x="562916" y="326785"/>
            <a:ext cx="8838008" cy="969041"/>
          </a:xfrm>
        </p:spPr>
        <p:txBody>
          <a:bodyPr>
            <a:normAutofit/>
          </a:bodyPr>
          <a:lstStyle/>
          <a:p>
            <a:r>
              <a:rPr lang="en-US" sz="3600" dirty="0"/>
              <a:t>System Architectural Flow</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a:xfrm>
            <a:off x="1124711" y="2052337"/>
            <a:ext cx="4536999" cy="823912"/>
          </a:xfrm>
        </p:spPr>
        <p:txBody>
          <a:bodyPr/>
          <a:lstStyle/>
          <a:p>
            <a:r>
              <a:rPr lang="en-US" dirty="0" err="1"/>
              <a:t>Subtite</a:t>
            </a:r>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a:xfrm>
            <a:off x="6530290" y="3374463"/>
            <a:ext cx="2061260" cy="330762"/>
          </a:xfrm>
        </p:spPr>
        <p:txBody>
          <a:bodyPr>
            <a:normAutofit fontScale="55000" lnSpcReduction="20000"/>
          </a:bodyPr>
          <a:lstStyle/>
          <a:p>
            <a:endParaRPr lang="en-US" dirty="0"/>
          </a:p>
        </p:txBody>
      </p:sp>
      <p:sp>
        <p:nvSpPr>
          <p:cNvPr id="3" name="Content Placeholder 2">
            <a:extLst>
              <a:ext uri="{FF2B5EF4-FFF2-40B4-BE49-F238E27FC236}">
                <a16:creationId xmlns:a16="http://schemas.microsoft.com/office/drawing/2014/main" id="{F2367895-666C-F8BD-CE39-6963D7FED7C6}"/>
              </a:ext>
            </a:extLst>
          </p:cNvPr>
          <p:cNvSpPr>
            <a:spLocks noGrp="1"/>
          </p:cNvSpPr>
          <p:nvPr>
            <p:ph sz="half" idx="2"/>
          </p:nvPr>
        </p:nvSpPr>
        <p:spPr/>
        <p:txBody>
          <a:bodyPr/>
          <a:lstStyle/>
          <a:p>
            <a:endParaRPr lang="en-IN" dirty="0"/>
          </a:p>
        </p:txBody>
      </p:sp>
      <p:sp>
        <p:nvSpPr>
          <p:cNvPr id="5" name="Content Placeholder 4">
            <a:extLst>
              <a:ext uri="{FF2B5EF4-FFF2-40B4-BE49-F238E27FC236}">
                <a16:creationId xmlns:a16="http://schemas.microsoft.com/office/drawing/2014/main" id="{06834BCE-7A6E-1347-09BC-218C7A7EC75D}"/>
              </a:ext>
            </a:extLst>
          </p:cNvPr>
          <p:cNvSpPr>
            <a:spLocks noGrp="1"/>
          </p:cNvSpPr>
          <p:nvPr>
            <p:ph sz="quarter" idx="4"/>
          </p:nvPr>
        </p:nvSpPr>
        <p:spPr>
          <a:xfrm>
            <a:off x="6530290" y="4143375"/>
            <a:ext cx="1470710" cy="1548554"/>
          </a:xfrm>
        </p:spPr>
        <p:txBody>
          <a:bodyPr/>
          <a:lstStyle/>
          <a:p>
            <a:endParaRPr lang="en-IN" dirty="0"/>
          </a:p>
        </p:txBody>
      </p:sp>
      <p:grpSp>
        <p:nvGrpSpPr>
          <p:cNvPr id="6" name="Group 5">
            <a:extLst>
              <a:ext uri="{FF2B5EF4-FFF2-40B4-BE49-F238E27FC236}">
                <a16:creationId xmlns:a16="http://schemas.microsoft.com/office/drawing/2014/main" id="{085F7516-DB6B-554F-0EEB-22BDD0523A00}"/>
              </a:ext>
            </a:extLst>
          </p:cNvPr>
          <p:cNvGrpSpPr/>
          <p:nvPr/>
        </p:nvGrpSpPr>
        <p:grpSpPr>
          <a:xfrm>
            <a:off x="793237" y="1908239"/>
            <a:ext cx="9566870" cy="4490551"/>
            <a:chOff x="-3659" y="-2490"/>
            <a:chExt cx="8851392" cy="6598921"/>
          </a:xfrm>
        </p:grpSpPr>
        <p:sp>
          <p:nvSpPr>
            <p:cNvPr id="7" name="Shape 1063">
              <a:extLst>
                <a:ext uri="{FF2B5EF4-FFF2-40B4-BE49-F238E27FC236}">
                  <a16:creationId xmlns:a16="http://schemas.microsoft.com/office/drawing/2014/main" id="{A710823F-21D1-EC6B-E68F-30D15E8EC8C6}"/>
                </a:ext>
              </a:extLst>
            </p:cNvPr>
            <p:cNvSpPr/>
            <p:nvPr/>
          </p:nvSpPr>
          <p:spPr>
            <a:xfrm>
              <a:off x="938299" y="432855"/>
              <a:ext cx="4201560" cy="3015072"/>
            </a:xfrm>
            <a:custGeom>
              <a:avLst/>
              <a:gdLst/>
              <a:ahLst/>
              <a:cxnLst/>
              <a:rect l="0" t="0" r="0" b="0"/>
              <a:pathLst>
                <a:path w="4201560" h="3015072">
                  <a:moveTo>
                    <a:pt x="2237957" y="521"/>
                  </a:moveTo>
                  <a:cubicBezTo>
                    <a:pt x="2281555" y="1043"/>
                    <a:pt x="2325130" y="3532"/>
                    <a:pt x="2368681" y="7989"/>
                  </a:cubicBezTo>
                  <a:cubicBezTo>
                    <a:pt x="2455783" y="16903"/>
                    <a:pt x="2541385" y="33544"/>
                    <a:pt x="2625488" y="57913"/>
                  </a:cubicBezTo>
                  <a:cubicBezTo>
                    <a:pt x="2891062" y="132987"/>
                    <a:pt x="3140132" y="243346"/>
                    <a:pt x="3334187" y="451550"/>
                  </a:cubicBezTo>
                  <a:cubicBezTo>
                    <a:pt x="3391453" y="512861"/>
                    <a:pt x="3459222" y="565663"/>
                    <a:pt x="3509236" y="631227"/>
                  </a:cubicBezTo>
                  <a:cubicBezTo>
                    <a:pt x="3631012" y="781017"/>
                    <a:pt x="3730624" y="944345"/>
                    <a:pt x="3808071" y="1121209"/>
                  </a:cubicBezTo>
                  <a:cubicBezTo>
                    <a:pt x="3810998" y="1131366"/>
                    <a:pt x="3814749" y="1141209"/>
                    <a:pt x="3819323" y="1150738"/>
                  </a:cubicBezTo>
                  <a:cubicBezTo>
                    <a:pt x="3938357" y="1345430"/>
                    <a:pt x="3978868" y="1567649"/>
                    <a:pt x="4037635" y="1783110"/>
                  </a:cubicBezTo>
                  <a:cubicBezTo>
                    <a:pt x="4074144" y="1917493"/>
                    <a:pt x="4108905" y="2052876"/>
                    <a:pt x="4134163" y="2190011"/>
                  </a:cubicBezTo>
                  <a:cubicBezTo>
                    <a:pt x="4153417" y="2295615"/>
                    <a:pt x="4155167" y="2404472"/>
                    <a:pt x="4167421" y="2511827"/>
                  </a:cubicBezTo>
                  <a:cubicBezTo>
                    <a:pt x="4171422" y="2547362"/>
                    <a:pt x="4183676" y="2582147"/>
                    <a:pt x="4190677" y="2617431"/>
                  </a:cubicBezTo>
                  <a:cubicBezTo>
                    <a:pt x="4196576" y="2634208"/>
                    <a:pt x="4197743" y="2651308"/>
                    <a:pt x="4194179" y="2668732"/>
                  </a:cubicBezTo>
                  <a:cubicBezTo>
                    <a:pt x="4175923" y="2714026"/>
                    <a:pt x="4185426" y="2756568"/>
                    <a:pt x="4195929" y="2800361"/>
                  </a:cubicBezTo>
                  <a:cubicBezTo>
                    <a:pt x="4198601" y="2810524"/>
                    <a:pt x="4200261" y="2820848"/>
                    <a:pt x="4200910" y="2831336"/>
                  </a:cubicBezTo>
                  <a:cubicBezTo>
                    <a:pt x="4201560" y="2841824"/>
                    <a:pt x="4201186" y="2852275"/>
                    <a:pt x="4199791" y="2862689"/>
                  </a:cubicBezTo>
                  <a:cubicBezTo>
                    <a:pt x="4198394" y="2873104"/>
                    <a:pt x="4196002" y="2883284"/>
                    <a:pt x="4192612" y="2893229"/>
                  </a:cubicBezTo>
                  <a:cubicBezTo>
                    <a:pt x="4189223" y="2903174"/>
                    <a:pt x="4184902" y="2912696"/>
                    <a:pt x="4179648" y="2921795"/>
                  </a:cubicBezTo>
                  <a:cubicBezTo>
                    <a:pt x="4174396" y="2930893"/>
                    <a:pt x="4168309" y="2939395"/>
                    <a:pt x="4161392" y="2947300"/>
                  </a:cubicBezTo>
                  <a:cubicBezTo>
                    <a:pt x="4154474" y="2955205"/>
                    <a:pt x="4146856" y="2962363"/>
                    <a:pt x="4138537" y="2968775"/>
                  </a:cubicBezTo>
                  <a:cubicBezTo>
                    <a:pt x="4130217" y="2975187"/>
                    <a:pt x="4121356" y="2980729"/>
                    <a:pt x="4111951" y="2985404"/>
                  </a:cubicBezTo>
                  <a:cubicBezTo>
                    <a:pt x="4102547" y="2990078"/>
                    <a:pt x="4092779" y="2993795"/>
                    <a:pt x="4082648" y="2996554"/>
                  </a:cubicBezTo>
                  <a:cubicBezTo>
                    <a:pt x="4051994" y="3004735"/>
                    <a:pt x="4020817" y="3009489"/>
                    <a:pt x="3989122" y="3010818"/>
                  </a:cubicBezTo>
                  <a:cubicBezTo>
                    <a:pt x="3892094" y="3015072"/>
                    <a:pt x="3825825" y="2953262"/>
                    <a:pt x="3819073" y="2854414"/>
                  </a:cubicBezTo>
                  <a:cubicBezTo>
                    <a:pt x="3810071" y="2704267"/>
                    <a:pt x="3809071" y="2554119"/>
                    <a:pt x="3792566" y="2403971"/>
                  </a:cubicBezTo>
                  <a:cubicBezTo>
                    <a:pt x="3774419" y="2231089"/>
                    <a:pt x="3747495" y="2059587"/>
                    <a:pt x="3711793" y="1889465"/>
                  </a:cubicBezTo>
                  <a:cubicBezTo>
                    <a:pt x="3676487" y="1732575"/>
                    <a:pt x="3632224" y="1578256"/>
                    <a:pt x="3579006" y="1426510"/>
                  </a:cubicBezTo>
                  <a:cubicBezTo>
                    <a:pt x="3488481" y="1162750"/>
                    <a:pt x="3356694" y="919010"/>
                    <a:pt x="3163139" y="716311"/>
                  </a:cubicBezTo>
                  <a:cubicBezTo>
                    <a:pt x="3041355" y="588936"/>
                    <a:pt x="2903816" y="473572"/>
                    <a:pt x="2738020" y="408008"/>
                  </a:cubicBezTo>
                  <a:cubicBezTo>
                    <a:pt x="2540214" y="330181"/>
                    <a:pt x="2335156" y="287889"/>
                    <a:pt x="2120595" y="329430"/>
                  </a:cubicBezTo>
                  <a:cubicBezTo>
                    <a:pt x="2078334" y="338189"/>
                    <a:pt x="2036573" y="343694"/>
                    <a:pt x="1995060" y="350201"/>
                  </a:cubicBezTo>
                  <a:cubicBezTo>
                    <a:pt x="1818512" y="377478"/>
                    <a:pt x="1642711" y="409759"/>
                    <a:pt x="1482166" y="496345"/>
                  </a:cubicBezTo>
                  <a:cubicBezTo>
                    <a:pt x="1392141" y="544892"/>
                    <a:pt x="1297365" y="585182"/>
                    <a:pt x="1207089" y="631978"/>
                  </a:cubicBezTo>
                  <a:cubicBezTo>
                    <a:pt x="1076303" y="699294"/>
                    <a:pt x="973024" y="800394"/>
                    <a:pt x="873496" y="907249"/>
                  </a:cubicBezTo>
                  <a:cubicBezTo>
                    <a:pt x="857491" y="924516"/>
                    <a:pt x="842487" y="943034"/>
                    <a:pt x="827232" y="961052"/>
                  </a:cubicBezTo>
                  <a:cubicBezTo>
                    <a:pt x="786221" y="1008348"/>
                    <a:pt x="734456" y="1048638"/>
                    <a:pt x="727204" y="1117706"/>
                  </a:cubicBezTo>
                  <a:cubicBezTo>
                    <a:pt x="656184" y="1199286"/>
                    <a:pt x="642180" y="1309395"/>
                    <a:pt x="588165" y="1398732"/>
                  </a:cubicBezTo>
                  <a:cubicBezTo>
                    <a:pt x="496890" y="1550382"/>
                    <a:pt x="451127" y="1718047"/>
                    <a:pt x="408615" y="1885962"/>
                  </a:cubicBezTo>
                  <a:cubicBezTo>
                    <a:pt x="374855" y="2018342"/>
                    <a:pt x="358601" y="2154726"/>
                    <a:pt x="333594" y="2289609"/>
                  </a:cubicBezTo>
                  <a:cubicBezTo>
                    <a:pt x="331713" y="2305330"/>
                    <a:pt x="331213" y="2321096"/>
                    <a:pt x="332094" y="2336905"/>
                  </a:cubicBezTo>
                  <a:cubicBezTo>
                    <a:pt x="332094" y="2431499"/>
                    <a:pt x="328593" y="2526091"/>
                    <a:pt x="330343" y="2620684"/>
                  </a:cubicBezTo>
                  <a:cubicBezTo>
                    <a:pt x="331891" y="2668001"/>
                    <a:pt x="336810" y="2714963"/>
                    <a:pt x="345097" y="2761573"/>
                  </a:cubicBezTo>
                  <a:cubicBezTo>
                    <a:pt x="355850" y="2829640"/>
                    <a:pt x="328342" y="2878188"/>
                    <a:pt x="252320" y="2917977"/>
                  </a:cubicBezTo>
                  <a:cubicBezTo>
                    <a:pt x="202306" y="2943001"/>
                    <a:pt x="124035" y="2937746"/>
                    <a:pt x="89526" y="2900710"/>
                  </a:cubicBezTo>
                  <a:cubicBezTo>
                    <a:pt x="74716" y="2885226"/>
                    <a:pt x="65797" y="2866874"/>
                    <a:pt x="62767" y="2845656"/>
                  </a:cubicBezTo>
                  <a:cubicBezTo>
                    <a:pt x="44012" y="2631195"/>
                    <a:pt x="0" y="2420237"/>
                    <a:pt x="20505" y="2201272"/>
                  </a:cubicBezTo>
                  <a:cubicBezTo>
                    <a:pt x="35867" y="2014004"/>
                    <a:pt x="70877" y="1830490"/>
                    <a:pt x="125535" y="1650730"/>
                  </a:cubicBezTo>
                  <a:cubicBezTo>
                    <a:pt x="174299" y="1495327"/>
                    <a:pt x="227564" y="1340926"/>
                    <a:pt x="283580" y="1188025"/>
                  </a:cubicBezTo>
                  <a:cubicBezTo>
                    <a:pt x="307108" y="1121449"/>
                    <a:pt x="335397" y="1056964"/>
                    <a:pt x="368450" y="994571"/>
                  </a:cubicBezTo>
                  <a:cubicBezTo>
                    <a:pt x="401502" y="932179"/>
                    <a:pt x="438957" y="872556"/>
                    <a:pt x="480814" y="815703"/>
                  </a:cubicBezTo>
                  <a:cubicBezTo>
                    <a:pt x="522671" y="758850"/>
                    <a:pt x="568478" y="705384"/>
                    <a:pt x="618232" y="655306"/>
                  </a:cubicBezTo>
                  <a:cubicBezTo>
                    <a:pt x="667986" y="605228"/>
                    <a:pt x="721149" y="559081"/>
                    <a:pt x="777718" y="516865"/>
                  </a:cubicBezTo>
                  <a:cubicBezTo>
                    <a:pt x="861550" y="453008"/>
                    <a:pt x="949908" y="396202"/>
                    <a:pt x="1042793" y="346447"/>
                  </a:cubicBezTo>
                  <a:cubicBezTo>
                    <a:pt x="1193478" y="265137"/>
                    <a:pt x="1348188" y="192399"/>
                    <a:pt x="1506923" y="128232"/>
                  </a:cubicBezTo>
                  <a:cubicBezTo>
                    <a:pt x="1698977" y="53159"/>
                    <a:pt x="1902034" y="21127"/>
                    <a:pt x="2107092" y="4861"/>
                  </a:cubicBezTo>
                  <a:cubicBezTo>
                    <a:pt x="2150736" y="1447"/>
                    <a:pt x="2194358" y="0"/>
                    <a:pt x="2237957" y="521"/>
                  </a:cubicBezTo>
                  <a:close/>
                </a:path>
              </a:pathLst>
            </a:custGeom>
            <a:ln w="0" cap="flat">
              <a:miter lim="127000"/>
            </a:ln>
          </p:spPr>
          <p:style>
            <a:lnRef idx="0">
              <a:srgbClr val="000000">
                <a:alpha val="0"/>
              </a:srgbClr>
            </a:lnRef>
            <a:fillRef idx="1">
              <a:srgbClr val="FFDCC9"/>
            </a:fillRef>
            <a:effectRef idx="0">
              <a:scrgbClr r="0" g="0" b="0"/>
            </a:effectRef>
            <a:fontRef idx="none"/>
          </p:style>
          <p:txBody>
            <a:bodyPr/>
            <a:lstStyle/>
            <a:p>
              <a:endParaRPr lang="en-IN"/>
            </a:p>
          </p:txBody>
        </p:sp>
        <p:sp>
          <p:nvSpPr>
            <p:cNvPr id="8" name="Shape 1064">
              <a:extLst>
                <a:ext uri="{FF2B5EF4-FFF2-40B4-BE49-F238E27FC236}">
                  <a16:creationId xmlns:a16="http://schemas.microsoft.com/office/drawing/2014/main" id="{792092B4-5F40-1C3D-137E-C20A446BCD21}"/>
                </a:ext>
              </a:extLst>
            </p:cNvPr>
            <p:cNvSpPr/>
            <p:nvPr/>
          </p:nvSpPr>
          <p:spPr>
            <a:xfrm>
              <a:off x="1415836" y="1113696"/>
              <a:ext cx="3076911" cy="2357254"/>
            </a:xfrm>
            <a:custGeom>
              <a:avLst/>
              <a:gdLst/>
              <a:ahLst/>
              <a:cxnLst/>
              <a:rect l="0" t="0" r="0" b="0"/>
              <a:pathLst>
                <a:path w="3076911" h="2357254">
                  <a:moveTo>
                    <a:pt x="1521035" y="584"/>
                  </a:moveTo>
                  <a:cubicBezTo>
                    <a:pt x="1610769" y="0"/>
                    <a:pt x="1700540" y="5289"/>
                    <a:pt x="1790350" y="16451"/>
                  </a:cubicBezTo>
                  <a:cubicBezTo>
                    <a:pt x="1974522" y="44157"/>
                    <a:pt x="2148405" y="102548"/>
                    <a:pt x="2311997" y="191623"/>
                  </a:cubicBezTo>
                  <a:cubicBezTo>
                    <a:pt x="2397271" y="237918"/>
                    <a:pt x="2484545" y="281211"/>
                    <a:pt x="2555065" y="351280"/>
                  </a:cubicBezTo>
                  <a:cubicBezTo>
                    <a:pt x="2674849" y="470648"/>
                    <a:pt x="2783629" y="596772"/>
                    <a:pt x="2862152" y="749172"/>
                  </a:cubicBezTo>
                  <a:cubicBezTo>
                    <a:pt x="2914677" y="851357"/>
                    <a:pt x="2954816" y="958203"/>
                    <a:pt x="2982568" y="1069709"/>
                  </a:cubicBezTo>
                  <a:cubicBezTo>
                    <a:pt x="3010318" y="1181215"/>
                    <a:pt x="3024945" y="1294419"/>
                    <a:pt x="3026447" y="1409321"/>
                  </a:cubicBezTo>
                  <a:cubicBezTo>
                    <a:pt x="3025807" y="1414576"/>
                    <a:pt x="3025807" y="1419832"/>
                    <a:pt x="3026447" y="1425087"/>
                  </a:cubicBezTo>
                  <a:cubicBezTo>
                    <a:pt x="3068209" y="1590749"/>
                    <a:pt x="3060208" y="1760667"/>
                    <a:pt x="3070961" y="1929583"/>
                  </a:cubicBezTo>
                  <a:cubicBezTo>
                    <a:pt x="3076911" y="2013878"/>
                    <a:pt x="3070826" y="2097293"/>
                    <a:pt x="3052706" y="2179829"/>
                  </a:cubicBezTo>
                  <a:cubicBezTo>
                    <a:pt x="3027698" y="2289187"/>
                    <a:pt x="2952677" y="2329977"/>
                    <a:pt x="2814889" y="2326223"/>
                  </a:cubicBezTo>
                  <a:cubicBezTo>
                    <a:pt x="2730364" y="2323220"/>
                    <a:pt x="2697356" y="2276174"/>
                    <a:pt x="2696355" y="2193343"/>
                  </a:cubicBezTo>
                  <a:cubicBezTo>
                    <a:pt x="2694354" y="2019672"/>
                    <a:pt x="2692604" y="1845751"/>
                    <a:pt x="2682102" y="1672580"/>
                  </a:cubicBezTo>
                  <a:cubicBezTo>
                    <a:pt x="2672598" y="1517761"/>
                    <a:pt x="2656594" y="1363359"/>
                    <a:pt x="2634088" y="1209374"/>
                  </a:cubicBezTo>
                  <a:cubicBezTo>
                    <a:pt x="2625153" y="1139783"/>
                    <a:pt x="2609032" y="1071900"/>
                    <a:pt x="2585726" y="1005726"/>
                  </a:cubicBezTo>
                  <a:cubicBezTo>
                    <a:pt x="2562419" y="939552"/>
                    <a:pt x="2532443" y="876556"/>
                    <a:pt x="2495799" y="816738"/>
                  </a:cubicBezTo>
                  <a:cubicBezTo>
                    <a:pt x="2398021" y="661586"/>
                    <a:pt x="2285490" y="520947"/>
                    <a:pt x="2107690" y="446374"/>
                  </a:cubicBezTo>
                  <a:cubicBezTo>
                    <a:pt x="2018164" y="408837"/>
                    <a:pt x="1936892" y="354033"/>
                    <a:pt x="1836864" y="342272"/>
                  </a:cubicBezTo>
                  <a:cubicBezTo>
                    <a:pt x="1742592" y="330123"/>
                    <a:pt x="1648020" y="326953"/>
                    <a:pt x="1553147" y="332760"/>
                  </a:cubicBezTo>
                  <a:cubicBezTo>
                    <a:pt x="1458275" y="338568"/>
                    <a:pt x="1364794" y="353249"/>
                    <a:pt x="1272705" y="376805"/>
                  </a:cubicBezTo>
                  <a:cubicBezTo>
                    <a:pt x="1038139" y="438366"/>
                    <a:pt x="877594" y="586512"/>
                    <a:pt x="756560" y="787709"/>
                  </a:cubicBezTo>
                  <a:cubicBezTo>
                    <a:pt x="664493" y="933073"/>
                    <a:pt x="592556" y="1087809"/>
                    <a:pt x="540749" y="1251916"/>
                  </a:cubicBezTo>
                  <a:cubicBezTo>
                    <a:pt x="505240" y="1372785"/>
                    <a:pt x="483483" y="1497407"/>
                    <a:pt x="455475" y="1620279"/>
                  </a:cubicBezTo>
                  <a:cubicBezTo>
                    <a:pt x="442972" y="1673831"/>
                    <a:pt x="428468" y="1727134"/>
                    <a:pt x="418465" y="1781437"/>
                  </a:cubicBezTo>
                  <a:cubicBezTo>
                    <a:pt x="398210" y="1889794"/>
                    <a:pt x="383706" y="1999402"/>
                    <a:pt x="360700" y="2106757"/>
                  </a:cubicBezTo>
                  <a:cubicBezTo>
                    <a:pt x="349916" y="2158776"/>
                    <a:pt x="331911" y="2208158"/>
                    <a:pt x="306684" y="2254903"/>
                  </a:cubicBezTo>
                  <a:cubicBezTo>
                    <a:pt x="261171" y="2336733"/>
                    <a:pt x="90122" y="2357254"/>
                    <a:pt x="25855" y="2288686"/>
                  </a:cubicBezTo>
                  <a:cubicBezTo>
                    <a:pt x="16959" y="2277596"/>
                    <a:pt x="10357" y="2265276"/>
                    <a:pt x="6044" y="2251726"/>
                  </a:cubicBezTo>
                  <a:cubicBezTo>
                    <a:pt x="1732" y="2238176"/>
                    <a:pt x="0" y="2224304"/>
                    <a:pt x="847" y="2210109"/>
                  </a:cubicBezTo>
                  <a:cubicBezTo>
                    <a:pt x="21604" y="1902807"/>
                    <a:pt x="40609" y="1595254"/>
                    <a:pt x="105127" y="1292456"/>
                  </a:cubicBezTo>
                  <a:cubicBezTo>
                    <a:pt x="128418" y="1181384"/>
                    <a:pt x="161058" y="1073134"/>
                    <a:pt x="203048" y="967708"/>
                  </a:cubicBezTo>
                  <a:cubicBezTo>
                    <a:pt x="245038" y="862282"/>
                    <a:pt x="295754" y="761242"/>
                    <a:pt x="355198" y="664589"/>
                  </a:cubicBezTo>
                  <a:cubicBezTo>
                    <a:pt x="405212" y="584009"/>
                    <a:pt x="450224" y="497924"/>
                    <a:pt x="513492" y="429107"/>
                  </a:cubicBezTo>
                  <a:cubicBezTo>
                    <a:pt x="631275" y="301732"/>
                    <a:pt x="754559" y="176859"/>
                    <a:pt x="926608" y="120553"/>
                  </a:cubicBezTo>
                  <a:cubicBezTo>
                    <a:pt x="1035889" y="85518"/>
                    <a:pt x="1144169" y="52737"/>
                    <a:pt x="1251949" y="19954"/>
                  </a:cubicBezTo>
                  <a:cubicBezTo>
                    <a:pt x="1341607" y="7624"/>
                    <a:pt x="1431302" y="1168"/>
                    <a:pt x="1521035" y="584"/>
                  </a:cubicBezTo>
                  <a:close/>
                </a:path>
              </a:pathLst>
            </a:custGeom>
            <a:ln w="0" cap="flat">
              <a:miter lim="127000"/>
            </a:ln>
          </p:spPr>
          <p:style>
            <a:lnRef idx="0">
              <a:srgbClr val="000000">
                <a:alpha val="0"/>
              </a:srgbClr>
            </a:lnRef>
            <a:fillRef idx="1">
              <a:srgbClr val="FFDCC9"/>
            </a:fillRef>
            <a:effectRef idx="0">
              <a:scrgbClr r="0" g="0" b="0"/>
            </a:effectRef>
            <a:fontRef idx="none"/>
          </p:style>
          <p:txBody>
            <a:bodyPr/>
            <a:lstStyle/>
            <a:p>
              <a:endParaRPr lang="en-IN"/>
            </a:p>
          </p:txBody>
        </p:sp>
        <p:sp>
          <p:nvSpPr>
            <p:cNvPr id="9" name="Shape 1065">
              <a:extLst>
                <a:ext uri="{FF2B5EF4-FFF2-40B4-BE49-F238E27FC236}">
                  <a16:creationId xmlns:a16="http://schemas.microsoft.com/office/drawing/2014/main" id="{CB9CFD36-3D21-D4AE-23C0-681CF57B46B7}"/>
                </a:ext>
              </a:extLst>
            </p:cNvPr>
            <p:cNvSpPr/>
            <p:nvPr/>
          </p:nvSpPr>
          <p:spPr>
            <a:xfrm>
              <a:off x="2003396" y="1749256"/>
              <a:ext cx="1985510" cy="1611411"/>
            </a:xfrm>
            <a:custGeom>
              <a:avLst/>
              <a:gdLst/>
              <a:ahLst/>
              <a:cxnLst/>
              <a:rect l="0" t="0" r="0" b="0"/>
              <a:pathLst>
                <a:path w="1985510" h="1611411">
                  <a:moveTo>
                    <a:pt x="867946" y="1001"/>
                  </a:moveTo>
                  <a:cubicBezTo>
                    <a:pt x="1042995" y="1001"/>
                    <a:pt x="1215293" y="8508"/>
                    <a:pt x="1382841" y="64063"/>
                  </a:cubicBezTo>
                  <a:cubicBezTo>
                    <a:pt x="1427192" y="77254"/>
                    <a:pt x="1469615" y="95049"/>
                    <a:pt x="1510109" y="117448"/>
                  </a:cubicBezTo>
                  <a:cubicBezTo>
                    <a:pt x="1550603" y="139848"/>
                    <a:pt x="1588227" y="166330"/>
                    <a:pt x="1622981" y="196896"/>
                  </a:cubicBezTo>
                  <a:cubicBezTo>
                    <a:pt x="1657735" y="227462"/>
                    <a:pt x="1688810" y="261401"/>
                    <a:pt x="1716208" y="298712"/>
                  </a:cubicBezTo>
                  <a:cubicBezTo>
                    <a:pt x="1743605" y="336023"/>
                    <a:pt x="1766687" y="375840"/>
                    <a:pt x="1785454" y="418161"/>
                  </a:cubicBezTo>
                  <a:cubicBezTo>
                    <a:pt x="1860475" y="584325"/>
                    <a:pt x="1924243" y="753241"/>
                    <a:pt x="1950000" y="943678"/>
                  </a:cubicBezTo>
                  <a:cubicBezTo>
                    <a:pt x="1985510" y="1098831"/>
                    <a:pt x="1979009" y="1264994"/>
                    <a:pt x="1978508" y="1430407"/>
                  </a:cubicBezTo>
                  <a:cubicBezTo>
                    <a:pt x="1978788" y="1440060"/>
                    <a:pt x="1978247" y="1449666"/>
                    <a:pt x="1976886" y="1459226"/>
                  </a:cubicBezTo>
                  <a:cubicBezTo>
                    <a:pt x="1975524" y="1468786"/>
                    <a:pt x="1973361" y="1478161"/>
                    <a:pt x="1970397" y="1487351"/>
                  </a:cubicBezTo>
                  <a:cubicBezTo>
                    <a:pt x="1967433" y="1496541"/>
                    <a:pt x="1963711" y="1505412"/>
                    <a:pt x="1959232" y="1513965"/>
                  </a:cubicBezTo>
                  <a:cubicBezTo>
                    <a:pt x="1954752" y="1522519"/>
                    <a:pt x="1949580" y="1530629"/>
                    <a:pt x="1943714" y="1538297"/>
                  </a:cubicBezTo>
                  <a:cubicBezTo>
                    <a:pt x="1937848" y="1545965"/>
                    <a:pt x="1931375" y="1553079"/>
                    <a:pt x="1924293" y="1559639"/>
                  </a:cubicBezTo>
                  <a:cubicBezTo>
                    <a:pt x="1917212" y="1566200"/>
                    <a:pt x="1909626" y="1572111"/>
                    <a:pt x="1901535" y="1577373"/>
                  </a:cubicBezTo>
                  <a:cubicBezTo>
                    <a:pt x="1893443" y="1582635"/>
                    <a:pt x="1884965" y="1587171"/>
                    <a:pt x="1876098" y="1590983"/>
                  </a:cubicBezTo>
                  <a:cubicBezTo>
                    <a:pt x="1867232" y="1594794"/>
                    <a:pt x="1858106" y="1597824"/>
                    <a:pt x="1848722" y="1600074"/>
                  </a:cubicBezTo>
                  <a:cubicBezTo>
                    <a:pt x="1831656" y="1605895"/>
                    <a:pt x="1814123" y="1609327"/>
                    <a:pt x="1796123" y="1610369"/>
                  </a:cubicBezTo>
                  <a:cubicBezTo>
                    <a:pt x="1778123" y="1611411"/>
                    <a:pt x="1760312" y="1610025"/>
                    <a:pt x="1742690" y="1606212"/>
                  </a:cubicBezTo>
                  <a:cubicBezTo>
                    <a:pt x="1725067" y="1602398"/>
                    <a:pt x="1708275" y="1596296"/>
                    <a:pt x="1692314" y="1587904"/>
                  </a:cubicBezTo>
                  <a:cubicBezTo>
                    <a:pt x="1676352" y="1579513"/>
                    <a:pt x="1661803" y="1569139"/>
                    <a:pt x="1648665" y="1556781"/>
                  </a:cubicBezTo>
                  <a:cubicBezTo>
                    <a:pt x="1614156" y="1525751"/>
                    <a:pt x="1611655" y="1481708"/>
                    <a:pt x="1614656" y="1439166"/>
                  </a:cubicBezTo>
                  <a:cubicBezTo>
                    <a:pt x="1625659" y="1286015"/>
                    <a:pt x="1607404" y="1134116"/>
                    <a:pt x="1593150" y="982466"/>
                  </a:cubicBezTo>
                  <a:cubicBezTo>
                    <a:pt x="1589159" y="937580"/>
                    <a:pt x="1579489" y="893954"/>
                    <a:pt x="1564142" y="851588"/>
                  </a:cubicBezTo>
                  <a:cubicBezTo>
                    <a:pt x="1519630" y="730969"/>
                    <a:pt x="1470365" y="611852"/>
                    <a:pt x="1421352" y="493235"/>
                  </a:cubicBezTo>
                  <a:cubicBezTo>
                    <a:pt x="1415243" y="477864"/>
                    <a:pt x="1407582" y="463311"/>
                    <a:pt x="1398369" y="449576"/>
                  </a:cubicBezTo>
                  <a:cubicBezTo>
                    <a:pt x="1389156" y="435842"/>
                    <a:pt x="1378598" y="423235"/>
                    <a:pt x="1366696" y="411756"/>
                  </a:cubicBezTo>
                  <a:cubicBezTo>
                    <a:pt x="1354793" y="400277"/>
                    <a:pt x="1341814" y="390184"/>
                    <a:pt x="1327759" y="381477"/>
                  </a:cubicBezTo>
                  <a:cubicBezTo>
                    <a:pt x="1313704" y="372770"/>
                    <a:pt x="1298888" y="365646"/>
                    <a:pt x="1283313" y="360104"/>
                  </a:cubicBezTo>
                  <a:cubicBezTo>
                    <a:pt x="1212233" y="334101"/>
                    <a:pt x="1138913" y="318968"/>
                    <a:pt x="1063353" y="314706"/>
                  </a:cubicBezTo>
                  <a:cubicBezTo>
                    <a:pt x="987793" y="310443"/>
                    <a:pt x="913238" y="317235"/>
                    <a:pt x="839688" y="335080"/>
                  </a:cubicBezTo>
                  <a:cubicBezTo>
                    <a:pt x="730408" y="360104"/>
                    <a:pt x="654386" y="443436"/>
                    <a:pt x="598370" y="539030"/>
                  </a:cubicBezTo>
                  <a:cubicBezTo>
                    <a:pt x="514850" y="680820"/>
                    <a:pt x="454166" y="831802"/>
                    <a:pt x="416320" y="991976"/>
                  </a:cubicBezTo>
                  <a:cubicBezTo>
                    <a:pt x="381202" y="1121755"/>
                    <a:pt x="359113" y="1253718"/>
                    <a:pt x="350051" y="1387865"/>
                  </a:cubicBezTo>
                  <a:cubicBezTo>
                    <a:pt x="348811" y="1401091"/>
                    <a:pt x="345143" y="1413603"/>
                    <a:pt x="339048" y="1425402"/>
                  </a:cubicBezTo>
                  <a:cubicBezTo>
                    <a:pt x="303037" y="1506232"/>
                    <a:pt x="137491" y="1558283"/>
                    <a:pt x="62470" y="1511487"/>
                  </a:cubicBezTo>
                  <a:cubicBezTo>
                    <a:pt x="51856" y="1504600"/>
                    <a:pt x="42388" y="1496390"/>
                    <a:pt x="34068" y="1486855"/>
                  </a:cubicBezTo>
                  <a:cubicBezTo>
                    <a:pt x="25746" y="1477321"/>
                    <a:pt x="18890" y="1466828"/>
                    <a:pt x="13500" y="1455376"/>
                  </a:cubicBezTo>
                  <a:cubicBezTo>
                    <a:pt x="8110" y="1443924"/>
                    <a:pt x="4390" y="1431952"/>
                    <a:pt x="2344" y="1419460"/>
                  </a:cubicBezTo>
                  <a:cubicBezTo>
                    <a:pt x="297" y="1406968"/>
                    <a:pt x="0" y="1394434"/>
                    <a:pt x="1453" y="1381860"/>
                  </a:cubicBezTo>
                  <a:cubicBezTo>
                    <a:pt x="3787" y="1313292"/>
                    <a:pt x="8372" y="1244975"/>
                    <a:pt x="15207" y="1176908"/>
                  </a:cubicBezTo>
                  <a:cubicBezTo>
                    <a:pt x="22709" y="1103669"/>
                    <a:pt x="32212" y="1030597"/>
                    <a:pt x="43715" y="957692"/>
                  </a:cubicBezTo>
                  <a:cubicBezTo>
                    <a:pt x="84976" y="701190"/>
                    <a:pt x="159997" y="459702"/>
                    <a:pt x="331546" y="257753"/>
                  </a:cubicBezTo>
                  <a:cubicBezTo>
                    <a:pt x="472335" y="92841"/>
                    <a:pt x="646885" y="0"/>
                    <a:pt x="867946" y="1001"/>
                  </a:cubicBezTo>
                  <a:close/>
                </a:path>
              </a:pathLst>
            </a:custGeom>
            <a:ln w="0" cap="flat">
              <a:miter lim="127000"/>
            </a:ln>
          </p:spPr>
          <p:style>
            <a:lnRef idx="0">
              <a:srgbClr val="000000">
                <a:alpha val="0"/>
              </a:srgbClr>
            </a:lnRef>
            <a:fillRef idx="1">
              <a:srgbClr val="FFDCC9"/>
            </a:fillRef>
            <a:effectRef idx="0">
              <a:scrgbClr r="0" g="0" b="0"/>
            </a:effectRef>
            <a:fontRef idx="none"/>
          </p:style>
          <p:txBody>
            <a:bodyPr/>
            <a:lstStyle/>
            <a:p>
              <a:endParaRPr lang="en-IN"/>
            </a:p>
          </p:txBody>
        </p:sp>
        <p:sp>
          <p:nvSpPr>
            <p:cNvPr id="10" name="Shape 1066">
              <a:extLst>
                <a:ext uri="{FF2B5EF4-FFF2-40B4-BE49-F238E27FC236}">
                  <a16:creationId xmlns:a16="http://schemas.microsoft.com/office/drawing/2014/main" id="{1D5D59C6-FAC6-1212-7D8D-881B41BB944A}"/>
                </a:ext>
              </a:extLst>
            </p:cNvPr>
            <p:cNvSpPr/>
            <p:nvPr/>
          </p:nvSpPr>
          <p:spPr>
            <a:xfrm>
              <a:off x="2503281" y="2450598"/>
              <a:ext cx="991488" cy="886970"/>
            </a:xfrm>
            <a:custGeom>
              <a:avLst/>
              <a:gdLst/>
              <a:ahLst/>
              <a:cxnLst/>
              <a:rect l="0" t="0" r="0" b="0"/>
              <a:pathLst>
                <a:path w="991488" h="886970">
                  <a:moveTo>
                    <a:pt x="512947" y="124"/>
                  </a:moveTo>
                  <a:cubicBezTo>
                    <a:pt x="649270" y="989"/>
                    <a:pt x="765705" y="54089"/>
                    <a:pt x="851698" y="193789"/>
                  </a:cubicBezTo>
                  <a:cubicBezTo>
                    <a:pt x="912462" y="296497"/>
                    <a:pt x="953307" y="406605"/>
                    <a:pt x="974232" y="524113"/>
                  </a:cubicBezTo>
                  <a:cubicBezTo>
                    <a:pt x="991488" y="611950"/>
                    <a:pt x="968231" y="697033"/>
                    <a:pt x="941223" y="779364"/>
                  </a:cubicBezTo>
                  <a:cubicBezTo>
                    <a:pt x="916216" y="854438"/>
                    <a:pt x="855199" y="883217"/>
                    <a:pt x="780928" y="884718"/>
                  </a:cubicBezTo>
                  <a:cubicBezTo>
                    <a:pt x="659144" y="886970"/>
                    <a:pt x="621384" y="845429"/>
                    <a:pt x="645390" y="725812"/>
                  </a:cubicBezTo>
                  <a:cubicBezTo>
                    <a:pt x="673148" y="587426"/>
                    <a:pt x="630636" y="465556"/>
                    <a:pt x="570369" y="345688"/>
                  </a:cubicBezTo>
                  <a:cubicBezTo>
                    <a:pt x="564096" y="334082"/>
                    <a:pt x="556427" y="323489"/>
                    <a:pt x="547363" y="313906"/>
                  </a:cubicBezTo>
                  <a:cubicBezTo>
                    <a:pt x="507351" y="269613"/>
                    <a:pt x="466590" y="270614"/>
                    <a:pt x="441582" y="324667"/>
                  </a:cubicBezTo>
                  <a:cubicBezTo>
                    <a:pt x="407712" y="392834"/>
                    <a:pt x="381455" y="463820"/>
                    <a:pt x="362810" y="537627"/>
                  </a:cubicBezTo>
                  <a:cubicBezTo>
                    <a:pt x="353034" y="578724"/>
                    <a:pt x="338050" y="617822"/>
                    <a:pt x="317858" y="654922"/>
                  </a:cubicBezTo>
                  <a:cubicBezTo>
                    <a:pt x="297667" y="692022"/>
                    <a:pt x="272973" y="725829"/>
                    <a:pt x="243777" y="756342"/>
                  </a:cubicBezTo>
                  <a:cubicBezTo>
                    <a:pt x="199014" y="804890"/>
                    <a:pt x="136997" y="811646"/>
                    <a:pt x="74980" y="797632"/>
                  </a:cubicBezTo>
                  <a:cubicBezTo>
                    <a:pt x="69059" y="796626"/>
                    <a:pt x="63298" y="795042"/>
                    <a:pt x="57694" y="792881"/>
                  </a:cubicBezTo>
                  <a:cubicBezTo>
                    <a:pt x="52091" y="790721"/>
                    <a:pt x="46757" y="788027"/>
                    <a:pt x="41692" y="784798"/>
                  </a:cubicBezTo>
                  <a:cubicBezTo>
                    <a:pt x="36627" y="781569"/>
                    <a:pt x="31933" y="777870"/>
                    <a:pt x="27608" y="773702"/>
                  </a:cubicBezTo>
                  <a:cubicBezTo>
                    <a:pt x="23282" y="769533"/>
                    <a:pt x="19413" y="764977"/>
                    <a:pt x="15999" y="760033"/>
                  </a:cubicBezTo>
                  <a:cubicBezTo>
                    <a:pt x="12585" y="755089"/>
                    <a:pt x="9695" y="749856"/>
                    <a:pt x="7327" y="744333"/>
                  </a:cubicBezTo>
                  <a:cubicBezTo>
                    <a:pt x="4960" y="738811"/>
                    <a:pt x="3163" y="733108"/>
                    <a:pt x="1936" y="727226"/>
                  </a:cubicBezTo>
                  <a:cubicBezTo>
                    <a:pt x="708" y="721343"/>
                    <a:pt x="76" y="715397"/>
                    <a:pt x="38" y="709388"/>
                  </a:cubicBezTo>
                  <a:cubicBezTo>
                    <a:pt x="0" y="703379"/>
                    <a:pt x="557" y="697426"/>
                    <a:pt x="1709" y="691528"/>
                  </a:cubicBezTo>
                  <a:cubicBezTo>
                    <a:pt x="6533" y="644284"/>
                    <a:pt x="14119" y="597488"/>
                    <a:pt x="24465" y="551140"/>
                  </a:cubicBezTo>
                  <a:cubicBezTo>
                    <a:pt x="53973" y="417258"/>
                    <a:pt x="82982" y="283126"/>
                    <a:pt x="174508" y="173018"/>
                  </a:cubicBezTo>
                  <a:cubicBezTo>
                    <a:pt x="245528" y="86933"/>
                    <a:pt x="328551" y="21869"/>
                    <a:pt x="453336" y="2851"/>
                  </a:cubicBezTo>
                  <a:cubicBezTo>
                    <a:pt x="473591" y="943"/>
                    <a:pt x="493472" y="0"/>
                    <a:pt x="512947" y="124"/>
                  </a:cubicBezTo>
                  <a:close/>
                </a:path>
              </a:pathLst>
            </a:custGeom>
            <a:ln w="0" cap="flat">
              <a:miter lim="127000"/>
            </a:ln>
          </p:spPr>
          <p:style>
            <a:lnRef idx="0">
              <a:srgbClr val="000000">
                <a:alpha val="0"/>
              </a:srgbClr>
            </a:lnRef>
            <a:fillRef idx="1">
              <a:srgbClr val="FFDCC9"/>
            </a:fillRef>
            <a:effectRef idx="0">
              <a:scrgbClr r="0" g="0" b="0"/>
            </a:effectRef>
            <a:fontRef idx="none"/>
          </p:style>
          <p:txBody>
            <a:bodyPr/>
            <a:lstStyle/>
            <a:p>
              <a:endParaRPr lang="en-IN"/>
            </a:p>
          </p:txBody>
        </p:sp>
        <p:pic>
          <p:nvPicPr>
            <p:cNvPr id="11" name="Picture 10">
              <a:extLst>
                <a:ext uri="{FF2B5EF4-FFF2-40B4-BE49-F238E27FC236}">
                  <a16:creationId xmlns:a16="http://schemas.microsoft.com/office/drawing/2014/main" id="{358C33BE-EBF7-6B5F-6996-DE3828ABE8F5}"/>
                </a:ext>
              </a:extLst>
            </p:cNvPr>
            <p:cNvPicPr/>
            <p:nvPr/>
          </p:nvPicPr>
          <p:blipFill>
            <a:blip r:embed="rId3"/>
            <a:stretch>
              <a:fillRect/>
            </a:stretch>
          </p:blipFill>
          <p:spPr>
            <a:xfrm>
              <a:off x="-3659" y="-2490"/>
              <a:ext cx="8851392" cy="6598921"/>
            </a:xfrm>
            <a:prstGeom prst="rect">
              <a:avLst/>
            </a:prstGeom>
          </p:spPr>
        </p:pic>
      </p:grpSp>
    </p:spTree>
    <p:extLst>
      <p:ext uri="{BB962C8B-B14F-4D97-AF65-F5344CB8AC3E}">
        <p14:creationId xmlns:p14="http://schemas.microsoft.com/office/powerpoint/2010/main" val="22426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931987" y="771524"/>
            <a:ext cx="6751085" cy="746941"/>
          </a:xfrm>
        </p:spPr>
        <p:txBody>
          <a:bodyPr>
            <a:noAutofit/>
          </a:bodyPr>
          <a:lstStyle/>
          <a:p>
            <a:pPr algn="ctr"/>
            <a:r>
              <a:rPr lang="en-US" sz="3600" dirty="0"/>
              <a:t>Home Page</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103187" cy="114300"/>
          </a:xfrm>
        </p:spPr>
        <p:txBody>
          <a:bodyPr/>
          <a:lstStyle/>
          <a:p>
            <a:r>
              <a:rPr lang="en-US" dirty="0"/>
              <a:t>.</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11</a:t>
            </a:fld>
            <a:endParaRPr lang="en-US" dirty="0"/>
          </a:p>
        </p:txBody>
      </p:sp>
      <p:pic>
        <p:nvPicPr>
          <p:cNvPr id="8" name="Content Placeholder 7">
            <a:extLst>
              <a:ext uri="{FF2B5EF4-FFF2-40B4-BE49-F238E27FC236}">
                <a16:creationId xmlns:a16="http://schemas.microsoft.com/office/drawing/2014/main" id="{2B78F366-4D56-4F3B-CA9B-46C58215BB33}"/>
              </a:ext>
            </a:extLst>
          </p:cNvPr>
          <p:cNvPicPr>
            <a:picLocks noGrp="1" noChangeAspect="1"/>
          </p:cNvPicPr>
          <p:nvPr>
            <p:ph idx="1"/>
          </p:nvPr>
        </p:nvPicPr>
        <p:blipFill>
          <a:blip r:embed="rId4"/>
          <a:srcRect/>
          <a:stretch/>
        </p:blipFill>
        <p:spPr>
          <a:xfrm>
            <a:off x="1616005" y="2381250"/>
            <a:ext cx="8223319" cy="3905250"/>
          </a:xfrm>
        </p:spPr>
      </p:pic>
    </p:spTree>
    <p:extLst>
      <p:ext uri="{BB962C8B-B14F-4D97-AF65-F5344CB8AC3E}">
        <p14:creationId xmlns:p14="http://schemas.microsoft.com/office/powerpoint/2010/main" val="176041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931987" y="771524"/>
            <a:ext cx="6751085" cy="746941"/>
          </a:xfrm>
        </p:spPr>
        <p:txBody>
          <a:bodyPr>
            <a:noAutofit/>
          </a:bodyPr>
          <a:lstStyle/>
          <a:p>
            <a:pPr algn="ctr"/>
            <a:r>
              <a:rPr lang="en-US" sz="3600" dirty="0"/>
              <a:t>Lens</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103187" cy="114300"/>
          </a:xfrm>
        </p:spPr>
        <p:txBody>
          <a:bodyPr/>
          <a:lstStyle/>
          <a:p>
            <a:r>
              <a:rPr lang="en-US" dirty="0"/>
              <a:t>.</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12</a:t>
            </a:fld>
            <a:endParaRPr lang="en-US" dirty="0"/>
          </a:p>
        </p:txBody>
      </p:sp>
      <p:pic>
        <p:nvPicPr>
          <p:cNvPr id="8" name="Content Placeholder 7">
            <a:extLst>
              <a:ext uri="{FF2B5EF4-FFF2-40B4-BE49-F238E27FC236}">
                <a16:creationId xmlns:a16="http://schemas.microsoft.com/office/drawing/2014/main" id="{94A0EF56-4FF1-1E5F-035D-8C42FAC65A89}"/>
              </a:ext>
            </a:extLst>
          </p:cNvPr>
          <p:cNvPicPr>
            <a:picLocks noGrp="1" noChangeAspect="1"/>
          </p:cNvPicPr>
          <p:nvPr>
            <p:ph idx="1"/>
          </p:nvPr>
        </p:nvPicPr>
        <p:blipFill>
          <a:blip r:embed="rId4"/>
          <a:srcRect/>
          <a:stretch/>
        </p:blipFill>
        <p:spPr>
          <a:xfrm>
            <a:off x="1331691" y="2276065"/>
            <a:ext cx="8593359" cy="3810411"/>
          </a:xfrm>
        </p:spPr>
      </p:pic>
    </p:spTree>
    <p:extLst>
      <p:ext uri="{BB962C8B-B14F-4D97-AF65-F5344CB8AC3E}">
        <p14:creationId xmlns:p14="http://schemas.microsoft.com/office/powerpoint/2010/main" val="287343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931987" y="771524"/>
            <a:ext cx="6751085" cy="746941"/>
          </a:xfrm>
        </p:spPr>
        <p:txBody>
          <a:bodyPr>
            <a:noAutofit/>
          </a:bodyPr>
          <a:lstStyle/>
          <a:p>
            <a:pPr algn="ctr"/>
            <a:r>
              <a:rPr lang="en-US" sz="3600" dirty="0"/>
              <a:t>Disease Detected</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103187" cy="114300"/>
          </a:xfrm>
        </p:spPr>
        <p:txBody>
          <a:bodyPr/>
          <a:lstStyle/>
          <a:p>
            <a:r>
              <a:rPr lang="en-US" dirty="0"/>
              <a:t>.</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13</a:t>
            </a:fld>
            <a:endParaRPr lang="en-US" dirty="0"/>
          </a:p>
        </p:txBody>
      </p:sp>
      <p:pic>
        <p:nvPicPr>
          <p:cNvPr id="8" name="Content Placeholder 7">
            <a:extLst>
              <a:ext uri="{FF2B5EF4-FFF2-40B4-BE49-F238E27FC236}">
                <a16:creationId xmlns:a16="http://schemas.microsoft.com/office/drawing/2014/main" id="{972F6447-6AA0-30DE-F1A5-914CBD580005}"/>
              </a:ext>
            </a:extLst>
          </p:cNvPr>
          <p:cNvPicPr>
            <a:picLocks noGrp="1" noChangeAspect="1"/>
          </p:cNvPicPr>
          <p:nvPr>
            <p:ph idx="1"/>
          </p:nvPr>
        </p:nvPicPr>
        <p:blipFill>
          <a:blip r:embed="rId4"/>
          <a:stretch>
            <a:fillRect/>
          </a:stretch>
        </p:blipFill>
        <p:spPr>
          <a:xfrm>
            <a:off x="1333500" y="2261509"/>
            <a:ext cx="8601075" cy="3910691"/>
          </a:xfrm>
        </p:spPr>
      </p:pic>
    </p:spTree>
    <p:extLst>
      <p:ext uri="{BB962C8B-B14F-4D97-AF65-F5344CB8AC3E}">
        <p14:creationId xmlns:p14="http://schemas.microsoft.com/office/powerpoint/2010/main" val="401048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625601" y="723900"/>
            <a:ext cx="7260672" cy="781865"/>
          </a:xfrm>
        </p:spPr>
        <p:txBody>
          <a:bodyPr>
            <a:normAutofit fontScale="90000"/>
          </a:bodyPr>
          <a:lstStyle/>
          <a:p>
            <a:pPr algn="ctr"/>
            <a:r>
              <a:rPr lang="en-US" dirty="0"/>
              <a:t>Results</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103187" cy="114300"/>
          </a:xfrm>
        </p:spPr>
        <p:txBody>
          <a:bodyPr/>
          <a:lstStyle/>
          <a:p>
            <a:r>
              <a:rPr lang="en-US" dirty="0"/>
              <a:t>.</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14</a:t>
            </a:fld>
            <a:endParaRPr lang="en-US" dirty="0"/>
          </a:p>
        </p:txBody>
      </p:sp>
      <p:sp>
        <p:nvSpPr>
          <p:cNvPr id="3" name="Content Placeholder 2">
            <a:extLst>
              <a:ext uri="{FF2B5EF4-FFF2-40B4-BE49-F238E27FC236}">
                <a16:creationId xmlns:a16="http://schemas.microsoft.com/office/drawing/2014/main" id="{287E635D-819C-B139-2217-5F39C219F7CD}"/>
              </a:ext>
            </a:extLst>
          </p:cNvPr>
          <p:cNvSpPr>
            <a:spLocks noGrp="1"/>
          </p:cNvSpPr>
          <p:nvPr>
            <p:ph idx="1"/>
          </p:nvPr>
        </p:nvSpPr>
        <p:spPr>
          <a:xfrm>
            <a:off x="1333500" y="1447799"/>
            <a:ext cx="8966200" cy="5118101"/>
          </a:xfrm>
        </p:spPr>
        <p:txBody>
          <a:bodyPr>
            <a:noAutofit/>
          </a:bodyPr>
          <a:lstStyle/>
          <a:p>
            <a:pPr marL="285750" indent="-285750" algn="just" rtl="0" fontAlgn="base">
              <a:spcBef>
                <a:spcPts val="0"/>
              </a:spcBef>
              <a:spcAft>
                <a:spcPts val="0"/>
              </a:spcAft>
              <a:buFont typeface="Arial" panose="020B0604020202020204" pitchFamily="34" charset="0"/>
              <a:buChar char="•"/>
            </a:pPr>
            <a:r>
              <a:rPr lang="en-US" dirty="0"/>
              <a:t>We can observe that the accuracy scores are nearly equal to f1 scores. This is because of balanced number of false negative and false positive predictions. This is considered as best case for any machine learning algorithm. The average accuracy was 93%.</a:t>
            </a:r>
            <a:endParaRPr lang="en-US" b="0" i="0" u="none" strike="noStrike" dirty="0">
              <a:solidFill>
                <a:srgbClr val="000000"/>
              </a:solidFill>
              <a:effectLst/>
              <a:latin typeface="Meiryo" panose="020B0400000000000000" pitchFamily="34" charset="-128"/>
              <a:ea typeface="Meiryo" panose="020B0400000000000000" pitchFamily="34" charset="-128"/>
            </a:endParaRPr>
          </a:p>
        </p:txBody>
      </p:sp>
    </p:spTree>
    <p:extLst>
      <p:ext uri="{BB962C8B-B14F-4D97-AF65-F5344CB8AC3E}">
        <p14:creationId xmlns:p14="http://schemas.microsoft.com/office/powerpoint/2010/main" val="359005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317588" y="0"/>
            <a:ext cx="6874411"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04911" y="379828"/>
            <a:ext cx="5233182" cy="978872"/>
          </a:xfrm>
        </p:spPr>
        <p:txBody>
          <a:bodyPr anchor="b">
            <a:noAutofit/>
          </a:bodyPr>
          <a:lstStyle/>
          <a:p>
            <a:pPr algn="ctr"/>
            <a:r>
              <a:rPr lang="en-US" sz="3600" dirty="0"/>
              <a:t>Improvements Needed</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295275" y="1406770"/>
            <a:ext cx="6246202" cy="5205046"/>
          </a:xfrm>
        </p:spPr>
        <p:txBody>
          <a:bodyPr anchor="t">
            <a:noAutofit/>
          </a:bodyPr>
          <a:lstStyle/>
          <a:p>
            <a:pPr algn="just"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 </a:t>
            </a:r>
            <a:r>
              <a:rPr lang="en-US" sz="1500" b="0" i="0" u="none" strike="noStrike" dirty="0">
                <a:solidFill>
                  <a:srgbClr val="000000"/>
                </a:solidFill>
                <a:effectLst/>
              </a:rPr>
              <a:t>For the datasets with only a few or dozens of images, the </a:t>
            </a:r>
            <a:r>
              <a:rPr lang="en-US" sz="1500" b="1" i="0" u="none" strike="noStrike" dirty="0">
                <a:solidFill>
                  <a:srgbClr val="000000"/>
                </a:solidFill>
                <a:effectLst/>
              </a:rPr>
              <a:t>transfer learning method</a:t>
            </a:r>
            <a:r>
              <a:rPr lang="en-US" sz="1500" b="0" i="0" u="none" strike="noStrike" dirty="0">
                <a:solidFill>
                  <a:srgbClr val="000000"/>
                </a:solidFill>
                <a:effectLst/>
              </a:rPr>
              <a:t> also has the problem of low recognition accuracy.</a:t>
            </a:r>
          </a:p>
          <a:p>
            <a:pPr algn="just" rtl="0" fontAlgn="base">
              <a:spcBef>
                <a:spcPts val="0"/>
              </a:spcBef>
              <a:spcAft>
                <a:spcPts val="0"/>
              </a:spcAft>
            </a:pPr>
            <a:endParaRPr lang="en-US" sz="1500" b="0" i="0" u="none" strike="noStrike" dirty="0">
              <a:solidFill>
                <a:srgbClr val="000000"/>
              </a:solidFill>
              <a:effectLst/>
            </a:endParaRPr>
          </a:p>
          <a:p>
            <a:pPr algn="just" fontAlgn="base">
              <a:spcBef>
                <a:spcPts val="0"/>
              </a:spcBef>
              <a:buFont typeface="Arial" panose="020B0604020202020204" pitchFamily="34" charset="0"/>
              <a:buChar char="•"/>
            </a:pPr>
            <a:r>
              <a:rPr lang="en-US" sz="1500" b="0" i="0" u="none" strike="noStrike" dirty="0">
                <a:solidFill>
                  <a:srgbClr val="000000"/>
                </a:solidFill>
                <a:effectLst/>
              </a:rPr>
              <a:t> This is because it is difficult for the deep network to learn different features, which leads to problems that are difficult to converge. Therefore, plant disease datasets with single or small samples can hardly support the training of DL architecture. </a:t>
            </a:r>
          </a:p>
          <a:p>
            <a:pPr algn="just" fontAlgn="base">
              <a:spcBef>
                <a:spcPts val="0"/>
              </a:spcBef>
              <a:buFont typeface="Arial" panose="020B0604020202020204" pitchFamily="34" charset="0"/>
              <a:buChar char="•"/>
            </a:pPr>
            <a:endParaRPr lang="en-US" sz="1500" b="0" i="0" u="none" strike="noStrike" dirty="0">
              <a:solidFill>
                <a:srgbClr val="000000"/>
              </a:solidFill>
              <a:effectLst/>
            </a:endParaRPr>
          </a:p>
          <a:p>
            <a:pPr algn="just" fontAlgn="base">
              <a:spcBef>
                <a:spcPts val="0"/>
              </a:spcBef>
              <a:buFont typeface="Arial" panose="020B0604020202020204" pitchFamily="34" charset="0"/>
              <a:buChar char="•"/>
            </a:pPr>
            <a:r>
              <a:rPr lang="en-US" sz="1500" b="0" i="0" u="none" strike="noStrike" dirty="0">
                <a:solidFill>
                  <a:srgbClr val="000000"/>
                </a:solidFill>
                <a:effectLst/>
              </a:rPr>
              <a:t> However, DL classifiers </a:t>
            </a:r>
            <a:r>
              <a:rPr lang="en-US" sz="1500" b="1" i="0" u="none" strike="noStrike" dirty="0">
                <a:solidFill>
                  <a:srgbClr val="000000"/>
                </a:solidFill>
                <a:effectLst/>
              </a:rPr>
              <a:t>lack interpretability and transparency. </a:t>
            </a:r>
            <a:r>
              <a:rPr lang="en-US" sz="1500" b="0" i="0" u="none" strike="noStrike" dirty="0">
                <a:solidFill>
                  <a:srgbClr val="000000"/>
                </a:solidFill>
                <a:effectLst/>
              </a:rPr>
              <a:t>The DL classifiers are often considered black boxes without any explanation or details about the classification mechanism.  </a:t>
            </a:r>
          </a:p>
          <a:p>
            <a:pPr algn="just" fontAlgn="base">
              <a:spcBef>
                <a:spcPts val="0"/>
              </a:spcBef>
              <a:buFont typeface="Arial" panose="020B0604020202020204" pitchFamily="34" charset="0"/>
              <a:buChar char="•"/>
            </a:pPr>
            <a:endParaRPr lang="en-US" sz="1500" b="0" i="0" u="none" strike="noStrike" dirty="0">
              <a:solidFill>
                <a:srgbClr val="000000"/>
              </a:solidFill>
              <a:effectLst/>
            </a:endParaRPr>
          </a:p>
          <a:p>
            <a:pPr algn="just" fontAlgn="base">
              <a:spcBef>
                <a:spcPts val="0"/>
              </a:spcBef>
              <a:buFont typeface="Arial" panose="020B0604020202020204" pitchFamily="34" charset="0"/>
              <a:buChar char="•"/>
            </a:pPr>
            <a:r>
              <a:rPr lang="en-US" sz="1500" b="0" i="0" u="none" strike="noStrike" dirty="0">
                <a:solidFill>
                  <a:srgbClr val="000000"/>
                </a:solidFill>
                <a:effectLst/>
              </a:rPr>
              <a:t> High accuracy is not only necessary for plant disease classification but also needs to be informed </a:t>
            </a:r>
            <a:r>
              <a:rPr lang="en-US" sz="1500" b="1" i="0" u="none" strike="noStrike" dirty="0">
                <a:solidFill>
                  <a:srgbClr val="000000"/>
                </a:solidFill>
                <a:effectLst/>
              </a:rPr>
              <a:t>how the detection is achieved and which symptoms are present</a:t>
            </a:r>
            <a:r>
              <a:rPr lang="en-US" sz="1500" b="0" i="0" u="none" strike="noStrike" dirty="0">
                <a:solidFill>
                  <a:srgbClr val="000000"/>
                </a:solidFill>
                <a:effectLst/>
              </a:rPr>
              <a:t> in the plant.</a:t>
            </a:r>
          </a:p>
          <a:p>
            <a:pPr algn="just" rtl="0" fontAlgn="base">
              <a:spcBef>
                <a:spcPts val="0"/>
              </a:spcBef>
              <a:spcAft>
                <a:spcPts val="0"/>
              </a:spcAft>
            </a:pPr>
            <a:br>
              <a:rPr lang="en-US" sz="1400" b="0" dirty="0">
                <a:effectLst/>
              </a:rPr>
            </a:br>
            <a:br>
              <a:rPr lang="en-US" sz="1400" b="0" dirty="0">
                <a:effectLst/>
              </a:rPr>
            </a:br>
            <a:endParaRPr lang="en-US" sz="1400" dirty="0"/>
          </a:p>
        </p:txBody>
      </p:sp>
      <p:sp>
        <p:nvSpPr>
          <p:cNvPr id="5" name="Footer Placeholder 4">
            <a:extLst>
              <a:ext uri="{FF2B5EF4-FFF2-40B4-BE49-F238E27FC236}">
                <a16:creationId xmlns:a16="http://schemas.microsoft.com/office/drawing/2014/main" id="{BD23DEC3-3A23-47A9-AD60-AA9BFE53329E}"/>
              </a:ext>
            </a:extLst>
          </p:cNvPr>
          <p:cNvSpPr>
            <a:spLocks noGrp="1"/>
          </p:cNvSpPr>
          <p:nvPr>
            <p:ph type="ftr" sz="quarter" idx="4294967295"/>
          </p:nvPr>
        </p:nvSpPr>
        <p:spPr>
          <a:xfrm>
            <a:off x="7392163" y="6172200"/>
            <a:ext cx="469690" cy="457200"/>
          </a:xfrm>
        </p:spPr>
        <p:txBody>
          <a:bodyPr/>
          <a:lstStyle/>
          <a:p>
            <a:r>
              <a:rPr lang="en-US" dirty="0"/>
              <a:t>.</a:t>
            </a:r>
          </a:p>
        </p:txBody>
      </p:sp>
      <p:sp>
        <p:nvSpPr>
          <p:cNvPr id="6" name="Slide Number Placeholder 5">
            <a:extLst>
              <a:ext uri="{FF2B5EF4-FFF2-40B4-BE49-F238E27FC236}">
                <a16:creationId xmlns:a16="http://schemas.microsoft.com/office/drawing/2014/main" id="{BB605040-5B62-494D-B23C-DEA503D33775}"/>
              </a:ext>
            </a:extLst>
          </p:cNvPr>
          <p:cNvSpPr>
            <a:spLocks noGrp="1"/>
          </p:cNvSpPr>
          <p:nvPr>
            <p:ph type="sldNum" sz="quarter" idx="4294967295"/>
          </p:nvPr>
        </p:nvSpPr>
        <p:spPr>
          <a:xfrm>
            <a:off x="10712410" y="6172200"/>
            <a:ext cx="775429" cy="457200"/>
          </a:xfrm>
        </p:spPr>
        <p:txBody>
          <a:bodyPr/>
          <a:lstStyle/>
          <a:p>
            <a:pPr algn="ctr"/>
            <a:fld id="{FAEF9944-A4F6-4C59-AEBD-678D6480B8EA}" type="slidenum">
              <a:rPr lang="en-US" smtClean="0">
                <a:solidFill>
                  <a:schemeClr val="bg1"/>
                </a:solidFill>
              </a:rPr>
              <a:pPr algn="ctr"/>
              <a:t>15</a:t>
            </a:fld>
            <a:endParaRPr lang="en-US" dirty="0">
              <a:solidFill>
                <a:schemeClr val="bg1"/>
              </a:solidFill>
            </a:endParaRPr>
          </a:p>
        </p:txBody>
      </p:sp>
    </p:spTree>
    <p:extLst>
      <p:ext uri="{BB962C8B-B14F-4D97-AF65-F5344CB8AC3E}">
        <p14:creationId xmlns:p14="http://schemas.microsoft.com/office/powerpoint/2010/main" val="10440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518056"/>
            <a:ext cx="4627109" cy="641889"/>
          </a:xfrm>
        </p:spPr>
        <p:txBody>
          <a:bodyPr>
            <a:noAutofit/>
          </a:bodyPr>
          <a:lstStyle/>
          <a:p>
            <a:r>
              <a:rPr lang="en-US" sz="3600" dirty="0"/>
              <a:t>Future Scope</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303664" y="418730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220704" y="1350498"/>
            <a:ext cx="5483615" cy="5277143"/>
          </a:xfrm>
        </p:spPr>
        <p:txBody>
          <a:bodyPr>
            <a:normAutofit fontScale="25000" lnSpcReduction="20000"/>
          </a:bodyPr>
          <a:lstStyle/>
          <a:p>
            <a:pPr rtl="0" fontAlgn="base">
              <a:spcBef>
                <a:spcPts val="0"/>
              </a:spcBef>
              <a:spcAft>
                <a:spcPts val="0"/>
              </a:spcAft>
              <a:buFont typeface="Arial" panose="020B0604020202020204" pitchFamily="34" charset="0"/>
              <a:buChar char="•"/>
            </a:pPr>
            <a:r>
              <a:rPr lang="en-US" sz="6000" b="0" i="0" u="none" strike="noStrike" dirty="0">
                <a:solidFill>
                  <a:srgbClr val="000000"/>
                </a:solidFill>
                <a:effectLst/>
                <a:latin typeface="Meiryo" panose="020B0400000000000000" pitchFamily="34" charset="-128"/>
                <a:ea typeface="Meiryo" panose="020B0400000000000000" pitchFamily="34" charset="-128"/>
              </a:rPr>
              <a:t>Most of the DL frameworks proposed in the literature have good detection effects on their datasets, but the effects are not good on other datasets, that is the model has </a:t>
            </a:r>
            <a:r>
              <a:rPr lang="en-US" sz="6000" b="1" i="0" u="none" strike="noStrike" dirty="0">
                <a:solidFill>
                  <a:srgbClr val="000000"/>
                </a:solidFill>
                <a:effectLst/>
                <a:latin typeface="Meiryo" panose="020B0400000000000000" pitchFamily="34" charset="-128"/>
                <a:ea typeface="Meiryo" panose="020B0400000000000000" pitchFamily="34" charset="-128"/>
              </a:rPr>
              <a:t>poor robustness. </a:t>
            </a:r>
          </a:p>
          <a:p>
            <a:pPr rtl="0" fontAlgn="base">
              <a:spcBef>
                <a:spcPts val="0"/>
              </a:spcBef>
              <a:spcAft>
                <a:spcPts val="0"/>
              </a:spcAft>
            </a:pPr>
            <a:endParaRPr lang="en-US" sz="6000" b="0" i="0" u="none" strike="noStrike" dirty="0">
              <a:solidFill>
                <a:srgbClr val="000000"/>
              </a:solidFill>
              <a:effectLst/>
              <a:latin typeface="Meiryo" panose="020B0400000000000000" pitchFamily="34" charset="-128"/>
              <a:ea typeface="Meiryo" panose="020B0400000000000000" pitchFamily="34" charset="-128"/>
            </a:endParaRPr>
          </a:p>
          <a:p>
            <a:pPr rtl="0" fontAlgn="base">
              <a:spcBef>
                <a:spcPts val="0"/>
              </a:spcBef>
              <a:spcAft>
                <a:spcPts val="0"/>
              </a:spcAft>
              <a:buFont typeface="Arial" panose="020B0604020202020204" pitchFamily="34" charset="0"/>
              <a:buChar char="•"/>
            </a:pPr>
            <a:r>
              <a:rPr lang="en-US" sz="6000" b="0" i="0" u="none" strike="noStrike" dirty="0">
                <a:solidFill>
                  <a:srgbClr val="000000"/>
                </a:solidFill>
                <a:effectLst/>
                <a:latin typeface="Meiryo" panose="020B0400000000000000" pitchFamily="34" charset="-128"/>
                <a:ea typeface="Meiryo" panose="020B0400000000000000" pitchFamily="34" charset="-128"/>
              </a:rPr>
              <a:t>Therefore, better robustness DL models are needed to </a:t>
            </a:r>
            <a:r>
              <a:rPr lang="en-US" sz="6000" b="1" i="0" u="none" strike="noStrike" dirty="0">
                <a:solidFill>
                  <a:srgbClr val="000000"/>
                </a:solidFill>
                <a:effectLst/>
                <a:latin typeface="Meiryo" panose="020B0400000000000000" pitchFamily="34" charset="-128"/>
                <a:ea typeface="Meiryo" panose="020B0400000000000000" pitchFamily="34" charset="-128"/>
              </a:rPr>
              <a:t>adapt the diverse disease datasets.</a:t>
            </a:r>
          </a:p>
          <a:p>
            <a:pPr rtl="0" fontAlgn="base">
              <a:spcBef>
                <a:spcPts val="0"/>
              </a:spcBef>
              <a:spcAft>
                <a:spcPts val="0"/>
              </a:spcAft>
              <a:buFont typeface="Arial" panose="020B0604020202020204" pitchFamily="34" charset="0"/>
              <a:buChar char="•"/>
            </a:pPr>
            <a:endParaRPr lang="en-US" sz="6000" b="0" i="0" u="none" strike="noStrike" dirty="0">
              <a:solidFill>
                <a:srgbClr val="000000"/>
              </a:solidFill>
              <a:effectLst/>
              <a:latin typeface="Meiryo" panose="020B0400000000000000" pitchFamily="34" charset="-128"/>
              <a:ea typeface="Meiryo" panose="020B0400000000000000" pitchFamily="34" charset="-128"/>
            </a:endParaRPr>
          </a:p>
          <a:p>
            <a:pPr rtl="0" fontAlgn="base">
              <a:spcBef>
                <a:spcPts val="0"/>
              </a:spcBef>
              <a:spcAft>
                <a:spcPts val="0"/>
              </a:spcAft>
              <a:buFont typeface="Arial" panose="020B0604020202020204" pitchFamily="34" charset="0"/>
              <a:buChar char="•"/>
            </a:pPr>
            <a:r>
              <a:rPr lang="en-US" sz="6000" b="0" i="0" u="none" strike="noStrike" dirty="0">
                <a:solidFill>
                  <a:srgbClr val="000000"/>
                </a:solidFill>
                <a:effectLst/>
                <a:latin typeface="Meiryo" panose="020B0400000000000000" pitchFamily="34" charset="-128"/>
                <a:ea typeface="Meiryo" panose="020B0400000000000000" pitchFamily="34" charset="-128"/>
              </a:rPr>
              <a:t>Although some studies are using hyperspectral images of diseased leaves, and some DL frameworks are used for </a:t>
            </a:r>
            <a:r>
              <a:rPr lang="en-US" sz="6000" b="1" i="0" u="none" strike="noStrike" dirty="0">
                <a:solidFill>
                  <a:srgbClr val="000000"/>
                </a:solidFill>
                <a:effectLst/>
                <a:latin typeface="Meiryo" panose="020B0400000000000000" pitchFamily="34" charset="-128"/>
                <a:ea typeface="Meiryo" panose="020B0400000000000000" pitchFamily="34" charset="-128"/>
              </a:rPr>
              <a:t>early detection of plant leaves diseases</a:t>
            </a:r>
            <a:r>
              <a:rPr lang="en-US" sz="6000" b="0" i="0" u="none" strike="noStrike" dirty="0">
                <a:solidFill>
                  <a:srgbClr val="000000"/>
                </a:solidFill>
                <a:effectLst/>
                <a:latin typeface="Meiryo" panose="020B0400000000000000" pitchFamily="34" charset="-128"/>
                <a:ea typeface="Meiryo" panose="020B0400000000000000" pitchFamily="34" charset="-128"/>
              </a:rPr>
              <a:t>, problems that affect the widespread use of HSI in the early detection of plant diseases remain to be resolved. </a:t>
            </a:r>
          </a:p>
          <a:p>
            <a:pPr rtl="0" fontAlgn="base">
              <a:spcBef>
                <a:spcPts val="0"/>
              </a:spcBef>
              <a:spcAft>
                <a:spcPts val="0"/>
              </a:spcAft>
            </a:pPr>
            <a:endParaRPr lang="en-US" sz="6000" b="0" i="0" u="none" strike="noStrike" dirty="0">
              <a:solidFill>
                <a:srgbClr val="000000"/>
              </a:solidFill>
              <a:effectLst/>
              <a:latin typeface="Meiryo" panose="020B0400000000000000" pitchFamily="34" charset="-128"/>
              <a:ea typeface="Meiryo" panose="020B0400000000000000" pitchFamily="34" charset="-128"/>
            </a:endParaRPr>
          </a:p>
          <a:p>
            <a:pPr rtl="0" fontAlgn="base">
              <a:spcBef>
                <a:spcPts val="0"/>
              </a:spcBef>
              <a:spcAft>
                <a:spcPts val="0"/>
              </a:spcAft>
              <a:buFont typeface="Arial" panose="020B0604020202020204" pitchFamily="34" charset="0"/>
              <a:buChar char="•"/>
            </a:pPr>
            <a:r>
              <a:rPr lang="en-US" sz="6000" b="0" i="0" u="none" strike="noStrike" dirty="0">
                <a:solidFill>
                  <a:srgbClr val="000000"/>
                </a:solidFill>
                <a:effectLst/>
                <a:latin typeface="Meiryo" panose="020B0400000000000000" pitchFamily="34" charset="-128"/>
                <a:ea typeface="Meiryo" panose="020B0400000000000000" pitchFamily="34" charset="-128"/>
              </a:rPr>
              <a:t>That is, for early plant disease detection, it is </a:t>
            </a:r>
            <a:r>
              <a:rPr lang="en-US" sz="6000" b="1" i="0" u="none" strike="noStrike" dirty="0">
                <a:solidFill>
                  <a:srgbClr val="000000"/>
                </a:solidFill>
                <a:effectLst/>
                <a:latin typeface="Meiryo" panose="020B0400000000000000" pitchFamily="34" charset="-128"/>
                <a:ea typeface="Meiryo" panose="020B0400000000000000" pitchFamily="34" charset="-128"/>
              </a:rPr>
              <a:t>difficult to obtain the labeled datasets</a:t>
            </a:r>
            <a:r>
              <a:rPr lang="en-US" sz="6000" b="0" i="0" u="none" strike="noStrike" dirty="0">
                <a:solidFill>
                  <a:srgbClr val="000000"/>
                </a:solidFill>
                <a:effectLst/>
                <a:latin typeface="Meiryo" panose="020B0400000000000000" pitchFamily="34" charset="-128"/>
                <a:ea typeface="Meiryo" panose="020B0400000000000000" pitchFamily="34" charset="-128"/>
              </a:rPr>
              <a:t>, and even experienced experts cannot mark where the invisible disease symptoms are, and define purely invisible disease pixels, which is very important for HSI to detect plant disease.</a:t>
            </a:r>
          </a:p>
          <a:p>
            <a:endParaRPr lang="en-US"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177927" cy="98993"/>
          </a:xfrm>
        </p:spPr>
        <p:txBody>
          <a:bodyPr/>
          <a:lstStyle/>
          <a:p>
            <a:r>
              <a:rPr lang="en-US" dirty="0"/>
              <a:t>.</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16</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834670" y="155794"/>
            <a:ext cx="6618596" cy="1100930"/>
          </a:xfrm>
        </p:spPr>
        <p:txBody>
          <a:bodyPr anchor="b"/>
          <a:lstStyle/>
          <a:p>
            <a:r>
              <a:rPr lang="en-US" sz="3600" dirty="0"/>
              <a:t>References</a:t>
            </a:r>
            <a:endParaRPr lang="en-US" dirty="0"/>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37142" y="1441938"/>
            <a:ext cx="6581109" cy="4818185"/>
          </a:xfrm>
        </p:spPr>
        <p:txBody>
          <a:bodyPr>
            <a:noAutofit/>
          </a:bodyPr>
          <a:lstStyle/>
          <a:p>
            <a:pPr algn="just"/>
            <a:r>
              <a:rPr lang="en-IN" sz="1400" dirty="0"/>
              <a:t>[1] F. </a:t>
            </a:r>
            <a:r>
              <a:rPr lang="en-IN" sz="1400" dirty="0" err="1"/>
              <a:t>Fina</a:t>
            </a:r>
            <a:r>
              <a:rPr lang="en-IN" sz="1400" dirty="0"/>
              <a:t>, P. Birch, R. Young, J. </a:t>
            </a:r>
            <a:r>
              <a:rPr lang="en-IN" sz="1400" dirty="0" err="1"/>
              <a:t>Obu</a:t>
            </a:r>
            <a:r>
              <a:rPr lang="en-IN" sz="1400" dirty="0"/>
              <a:t>, B. </a:t>
            </a:r>
            <a:r>
              <a:rPr lang="en-IN" sz="1400" dirty="0" err="1"/>
              <a:t>Faithpraise</a:t>
            </a:r>
            <a:r>
              <a:rPr lang="en-IN" sz="1400" dirty="0"/>
              <a:t>, and C. </a:t>
            </a:r>
            <a:r>
              <a:rPr lang="en-IN" sz="1400" dirty="0" err="1"/>
              <a:t>Chatwin</a:t>
            </a:r>
            <a:r>
              <a:rPr lang="en-IN" sz="1400" dirty="0"/>
              <a:t>, ‘‘Automatic plant pest detection and recognition using k-means clustering algorithm and correspondence filters,’’ Int. J. Adv. </a:t>
            </a:r>
            <a:r>
              <a:rPr lang="en-IN" sz="1400" dirty="0" err="1"/>
              <a:t>Biotechnol</a:t>
            </a:r>
            <a:r>
              <a:rPr lang="en-IN" sz="1400" dirty="0"/>
              <a:t>. Res., vol. 4, no. 2, pp. 189–199, Jul. 2013. </a:t>
            </a:r>
          </a:p>
          <a:p>
            <a:pPr algn="just"/>
            <a:r>
              <a:rPr lang="en-US" sz="1400" dirty="0"/>
              <a:t>[2] L. Li, S. Zhang and B. Wang, "Plant disease detection and classification by deep learning—A review", </a:t>
            </a:r>
            <a:r>
              <a:rPr lang="en-US" sz="1400" i="1" dirty="0"/>
              <a:t>IEEE Access</a:t>
            </a:r>
            <a:r>
              <a:rPr lang="en-US" sz="1400" dirty="0"/>
              <a:t>, vol. 9, pp. 56683-56698, 2021.</a:t>
            </a:r>
            <a:endParaRPr lang="en-IN" sz="1400" dirty="0"/>
          </a:p>
          <a:p>
            <a:pPr algn="just"/>
            <a:r>
              <a:rPr lang="en-US" sz="1400" dirty="0"/>
              <a:t>[3] J. G. A. </a:t>
            </a:r>
            <a:r>
              <a:rPr lang="en-US" sz="1400" dirty="0" err="1"/>
              <a:t>Barbedo</a:t>
            </a:r>
            <a:r>
              <a:rPr lang="en-US" sz="1400" dirty="0"/>
              <a:t>, ‘‘Factors influencing the use of deep learning for plant disease recognition,’’ </a:t>
            </a:r>
            <a:r>
              <a:rPr lang="en-US" sz="1400" dirty="0" err="1"/>
              <a:t>Biosyst</a:t>
            </a:r>
            <a:r>
              <a:rPr lang="en-US" sz="1400" dirty="0"/>
              <a:t>. Eng., vol. 172, pp. 84–91, Aug. 2018.</a:t>
            </a:r>
          </a:p>
          <a:p>
            <a:pPr algn="just"/>
            <a:r>
              <a:rPr lang="en-IN" sz="1400" dirty="0"/>
              <a:t>[4] A.-L. Chai, B.-J. Li, Y.-X. Shi, Z.-X. Cen, H.-Y. Huang, and J. Liu, ‘‘Recognition of tomato foliage disease based on computer vision technology,’’ </a:t>
            </a:r>
            <a:r>
              <a:rPr lang="en-IN" sz="1400" dirty="0" err="1"/>
              <a:t>Acta</a:t>
            </a:r>
            <a:r>
              <a:rPr lang="en-IN" sz="1400" dirty="0"/>
              <a:t> </a:t>
            </a:r>
            <a:r>
              <a:rPr lang="en-IN" sz="1400" dirty="0" err="1"/>
              <a:t>Horticulturae</a:t>
            </a:r>
            <a:r>
              <a:rPr lang="en-IN" sz="1400" dirty="0"/>
              <a:t> </a:t>
            </a:r>
            <a:r>
              <a:rPr lang="en-IN" sz="1400" dirty="0" err="1"/>
              <a:t>Sinica</a:t>
            </a:r>
            <a:r>
              <a:rPr lang="en-IN" sz="1400" dirty="0"/>
              <a:t>, vol. 37, no. 9, pp. 1423–1430, Sep. 2010.</a:t>
            </a:r>
          </a:p>
          <a:p>
            <a:pPr algn="just"/>
            <a:r>
              <a:rPr lang="en-IN" sz="1400" dirty="0"/>
              <a:t>[5] Dinesh, “CNN </a:t>
            </a:r>
            <a:r>
              <a:rPr lang="en-IN" sz="1400" dirty="0" err="1"/>
              <a:t>vs</a:t>
            </a:r>
            <a:r>
              <a:rPr lang="en-IN" sz="1400" dirty="0"/>
              <a:t> MLP for Image Classification,” medium.com, </a:t>
            </a:r>
            <a:r>
              <a:rPr lang="en-IN" sz="1400" dirty="0" err="1"/>
              <a:t>para</a:t>
            </a:r>
            <a:r>
              <a:rPr lang="en-IN" sz="1400" dirty="0"/>
              <a:t> 1, [Online] Available: https://medium.com/analytics-vidhya/cnn-convolutional-neural-network-8d0a292b4498</a:t>
            </a:r>
            <a:endParaRPr lang="en-US" sz="1400" dirty="0"/>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a:xfrm>
            <a:off x="8898123" y="0"/>
            <a:ext cx="3293877" cy="2743212"/>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rot="21240986" flipH="1" flipV="1">
            <a:off x="9288946" y="4714874"/>
            <a:ext cx="153648" cy="45719"/>
          </a:xfrm>
        </p:spPr>
        <p:txBody>
          <a:bodyPr/>
          <a:lstStyle/>
          <a:p>
            <a:endParaRPr lang="en-US" dirty="0"/>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17</a:t>
            </a:fld>
            <a:endParaRPr lang="en-US" dirty="0"/>
          </a:p>
        </p:txBody>
      </p:sp>
    </p:spTree>
    <p:extLst>
      <p:ext uri="{BB962C8B-B14F-4D97-AF65-F5344CB8AC3E}">
        <p14:creationId xmlns:p14="http://schemas.microsoft.com/office/powerpoint/2010/main" val="144392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flipH="1" flipV="1">
            <a:off x="5403449" y="5989162"/>
            <a:ext cx="263925" cy="87788"/>
          </a:xfrm>
        </p:spPr>
        <p:txBody>
          <a:bodyPr anchor="t">
            <a:normAutofit fontScale="25000" lnSpcReduction="20000"/>
          </a:bodyPr>
          <a:lstStyle/>
          <a:p>
            <a:r>
              <a:rPr lang="en-US" dirty="0"/>
              <a:t>.</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flipH="1">
            <a:off x="7137773" y="6543674"/>
            <a:ext cx="186952" cy="84015"/>
          </a:xfrm>
        </p:spPr>
        <p:txBody>
          <a:bodyPr/>
          <a:lstStyle/>
          <a:p>
            <a:r>
              <a:rPr lang="en-US" dirty="0"/>
              <a: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18</a:t>
            </a:fld>
            <a:endParaRPr lang="en-US" dirty="0"/>
          </a:p>
        </p:txBody>
      </p:sp>
      <p:pic>
        <p:nvPicPr>
          <p:cNvPr id="4" name="Google Shape;253;p28">
            <a:extLst>
              <a:ext uri="{FF2B5EF4-FFF2-40B4-BE49-F238E27FC236}">
                <a16:creationId xmlns:a16="http://schemas.microsoft.com/office/drawing/2014/main" id="{0560F2D8-743B-4D3B-DB26-A5813C60F46D}"/>
              </a:ext>
            </a:extLst>
          </p:cNvPr>
          <p:cNvPicPr preferRelativeResize="0"/>
          <p:nvPr/>
        </p:nvPicPr>
        <p:blipFill>
          <a:blip r:embed="rId7">
            <a:alphaModFix/>
          </a:blip>
          <a:stretch>
            <a:fillRect/>
          </a:stretch>
        </p:blipFill>
        <p:spPr>
          <a:xfrm>
            <a:off x="0" y="0"/>
            <a:ext cx="12191999" cy="6858000"/>
          </a:xfrm>
          <a:prstGeom prst="rect">
            <a:avLst/>
          </a:prstGeom>
          <a:noFill/>
          <a:ln>
            <a:noFill/>
          </a:ln>
        </p:spPr>
      </p:pic>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016000" y="266700"/>
            <a:ext cx="5308601" cy="1320800"/>
          </a:xfrm>
        </p:spPr>
        <p:txBody>
          <a:bodyPr anchor="b">
            <a:normAutofit/>
          </a:bodyPr>
          <a:lstStyle/>
          <a:p>
            <a:r>
              <a:rPr lang="en-US" sz="3600" dirty="0"/>
              <a:t>Contents</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862542" y="1663700"/>
            <a:ext cx="5804958" cy="4660900"/>
          </a:xfrm>
        </p:spPr>
        <p:txBody>
          <a:bodyPr>
            <a:normAutofit lnSpcReduction="10000"/>
          </a:bodyPr>
          <a:lstStyle/>
          <a:p>
            <a:pPr marL="285750" indent="-285750" algn="just">
              <a:buFont typeface="Arial" panose="020B0604020202020204" pitchFamily="34" charset="0"/>
              <a:buChar char="•"/>
            </a:pPr>
            <a:r>
              <a:rPr lang="en-US" sz="2300" dirty="0"/>
              <a:t>Introduction</a:t>
            </a:r>
          </a:p>
          <a:p>
            <a:pPr marL="285750" indent="-285750" algn="just">
              <a:buFont typeface="Arial" panose="020B0604020202020204" pitchFamily="34" charset="0"/>
              <a:buChar char="•"/>
            </a:pPr>
            <a:r>
              <a:rPr lang="en-US" sz="2300" dirty="0"/>
              <a:t>Literature Survey</a:t>
            </a:r>
          </a:p>
          <a:p>
            <a:pPr marL="285750" indent="-285750" algn="just">
              <a:buFont typeface="Arial" panose="020B0604020202020204" pitchFamily="34" charset="0"/>
              <a:buChar char="•"/>
            </a:pPr>
            <a:r>
              <a:rPr lang="en-US" sz="2300" dirty="0"/>
              <a:t>Proposed Approach</a:t>
            </a:r>
          </a:p>
          <a:p>
            <a:pPr marL="285750" indent="-285750" algn="just">
              <a:buFont typeface="Arial" panose="020B0604020202020204" pitchFamily="34" charset="0"/>
              <a:buChar char="•"/>
            </a:pPr>
            <a:r>
              <a:rPr lang="en-US" sz="2300" dirty="0"/>
              <a:t>Methodology</a:t>
            </a:r>
          </a:p>
          <a:p>
            <a:pPr marL="285750" indent="-285750" algn="just">
              <a:buFont typeface="Arial" panose="020B0604020202020204" pitchFamily="34" charset="0"/>
              <a:buChar char="•"/>
            </a:pPr>
            <a:r>
              <a:rPr lang="en-US" sz="2300" dirty="0"/>
              <a:t>Implementation</a:t>
            </a:r>
          </a:p>
          <a:p>
            <a:pPr marL="285750" indent="-285750" algn="just">
              <a:buFont typeface="Arial" panose="020B0604020202020204" pitchFamily="34" charset="0"/>
              <a:buChar char="•"/>
            </a:pPr>
            <a:r>
              <a:rPr lang="en-US" sz="2300" dirty="0"/>
              <a:t>Result and Conclusion</a:t>
            </a:r>
          </a:p>
          <a:p>
            <a:pPr marL="285750" indent="-285750" algn="just">
              <a:buFont typeface="Arial" panose="020B0604020202020204" pitchFamily="34" charset="0"/>
              <a:buChar char="•"/>
            </a:pPr>
            <a:r>
              <a:rPr lang="en-US" sz="2300" dirty="0"/>
              <a:t>Future Scope</a:t>
            </a:r>
          </a:p>
          <a:p>
            <a:pPr marL="285750" indent="-285750" algn="just">
              <a:buFont typeface="Arial" panose="020B0604020202020204" pitchFamily="34" charset="0"/>
              <a:buChar char="•"/>
            </a:pPr>
            <a:r>
              <a:rPr lang="en-US" sz="2300" dirty="0"/>
              <a:t>References</a:t>
            </a:r>
          </a:p>
          <a:p>
            <a:pPr marL="285750" indent="-285750" algn="just">
              <a:buFont typeface="Arial" panose="020B0604020202020204" pitchFamily="34" charset="0"/>
              <a:buChar char="•"/>
            </a:pPr>
            <a:endParaRPr lang="en-US" dirty="0"/>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a:xfrm>
            <a:off x="8898123" y="0"/>
            <a:ext cx="3293877" cy="2743212"/>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rot="21240986" flipH="1" flipV="1">
            <a:off x="9288946" y="4714874"/>
            <a:ext cx="153648" cy="45719"/>
          </a:xfrm>
        </p:spPr>
        <p:txBody>
          <a:bodyPr/>
          <a:lstStyle/>
          <a:p>
            <a:endParaRPr lang="en-US" dirty="0"/>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a:xfrm>
            <a:off x="6381961" y="3374037"/>
            <a:ext cx="5810040" cy="3483963"/>
          </a:xfrm>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979988" y="0"/>
            <a:ext cx="7212012"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91010" y="153893"/>
            <a:ext cx="4542197" cy="1317349"/>
          </a:xfrm>
        </p:spPr>
        <p:txBody>
          <a:bodyPr anchor="b">
            <a:normAutofit/>
          </a:bodyPr>
          <a:lstStyle/>
          <a:p>
            <a:pPr algn="just"/>
            <a:r>
              <a:rPr lang="en-US" sz="3600" dirty="0"/>
              <a:t>Introduction</a:t>
            </a:r>
            <a:endParaRPr lang="en-US" sz="5000" dirty="0"/>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524638" y="1536700"/>
            <a:ext cx="6016839" cy="5130800"/>
          </a:xfrm>
        </p:spPr>
        <p:txBody>
          <a:bodyPr anchor="t">
            <a:noAutofit/>
          </a:bodyPr>
          <a:lstStyle/>
          <a:p>
            <a:pPr marL="285750" indent="-285750" algn="just" fontAlgn="base">
              <a:buFont typeface="Arial" pitchFamily="34" charset="0"/>
              <a:buChar char="•"/>
            </a:pPr>
            <a:r>
              <a:rPr lang="en-US" sz="1700" dirty="0"/>
              <a:t>The occurrence of plant diseases has a negative impact on agricultural production. If plant diseases are not discovered in time, food insecurity will increase[1]. </a:t>
            </a:r>
          </a:p>
          <a:p>
            <a:pPr marL="285750" indent="-285750" algn="just" fontAlgn="base">
              <a:buFont typeface="Arial" pitchFamily="34" charset="0"/>
              <a:buChar char="•"/>
            </a:pPr>
            <a:r>
              <a:rPr lang="en-US" sz="1700" dirty="0"/>
              <a:t>Early detection is the basis for effective prevention and control of plant diseases for management and decision making of agricultural production. </a:t>
            </a:r>
          </a:p>
          <a:p>
            <a:pPr marL="285750" indent="-285750" algn="just" fontAlgn="base">
              <a:buFont typeface="Arial" pitchFamily="34" charset="0"/>
              <a:buChar char="•"/>
            </a:pPr>
            <a:r>
              <a:rPr lang="en-US" sz="1700" dirty="0"/>
              <a:t>In most cases, agricultural and forestry experts are used to identify on-site or farmers identify fruit tree diseases and pests based on experience. </a:t>
            </a:r>
          </a:p>
          <a:p>
            <a:pPr marL="285750" indent="-285750" algn="just" fontAlgn="base">
              <a:buFont typeface="Arial" pitchFamily="34" charset="0"/>
              <a:buChar char="•"/>
            </a:pPr>
            <a:r>
              <a:rPr lang="en-US" sz="1700" dirty="0"/>
              <a:t>This method is not only subjective, but also time-consuming, laborious, and inefficient[2]. </a:t>
            </a:r>
          </a:p>
        </p:txBody>
      </p:sp>
      <p:sp>
        <p:nvSpPr>
          <p:cNvPr id="5" name="Footer Placeholder 4">
            <a:extLst>
              <a:ext uri="{FF2B5EF4-FFF2-40B4-BE49-F238E27FC236}">
                <a16:creationId xmlns:a16="http://schemas.microsoft.com/office/drawing/2014/main" id="{BD23DEC3-3A23-47A9-AD60-AA9BFE53329E}"/>
              </a:ext>
            </a:extLst>
          </p:cNvPr>
          <p:cNvSpPr>
            <a:spLocks noGrp="1"/>
          </p:cNvSpPr>
          <p:nvPr>
            <p:ph type="ftr" sz="quarter" idx="4294967295"/>
          </p:nvPr>
        </p:nvSpPr>
        <p:spPr>
          <a:xfrm>
            <a:off x="7392163" y="6172200"/>
            <a:ext cx="469690" cy="457200"/>
          </a:xfrm>
        </p:spPr>
        <p:txBody>
          <a:bodyPr/>
          <a:lstStyle/>
          <a:p>
            <a:r>
              <a:rPr lang="en-US" dirty="0"/>
              <a:t>.</a:t>
            </a:r>
          </a:p>
        </p:txBody>
      </p:sp>
      <p:sp>
        <p:nvSpPr>
          <p:cNvPr id="6" name="Slide Number Placeholder 5">
            <a:extLst>
              <a:ext uri="{FF2B5EF4-FFF2-40B4-BE49-F238E27FC236}">
                <a16:creationId xmlns:a16="http://schemas.microsoft.com/office/drawing/2014/main" id="{BB605040-5B62-494D-B23C-DEA503D33775}"/>
              </a:ext>
            </a:extLst>
          </p:cNvPr>
          <p:cNvSpPr>
            <a:spLocks noGrp="1"/>
          </p:cNvSpPr>
          <p:nvPr>
            <p:ph type="sldNum" sz="quarter" idx="4294967295"/>
          </p:nvPr>
        </p:nvSpPr>
        <p:spPr>
          <a:xfrm>
            <a:off x="10712410" y="6172200"/>
            <a:ext cx="775429" cy="457200"/>
          </a:xfrm>
        </p:spPr>
        <p:txBody>
          <a:bodyPr/>
          <a:lstStyle/>
          <a:p>
            <a:pPr algn="ctr"/>
            <a:fld id="{FAEF9944-A4F6-4C59-AEBD-678D6480B8EA}" type="slidenum">
              <a:rPr lang="en-US" smtClean="0">
                <a:solidFill>
                  <a:schemeClr val="bg1"/>
                </a:solidFill>
              </a:rPr>
              <a:pPr algn="ctr"/>
              <a:t>3</a:t>
            </a:fld>
            <a:endParaRPr lang="en-US" dirty="0">
              <a:solidFill>
                <a:schemeClr val="bg1"/>
              </a:solidFill>
            </a:endParaRPr>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338511" y="337625"/>
            <a:ext cx="4915643" cy="893215"/>
          </a:xfrm>
        </p:spPr>
        <p:txBody>
          <a:bodyPr anchor="b">
            <a:normAutofit fontScale="90000"/>
          </a:bodyPr>
          <a:lstStyle/>
          <a:p>
            <a:r>
              <a:rPr lang="en-US" sz="4000" dirty="0"/>
              <a:t>Literature</a:t>
            </a:r>
            <a:r>
              <a:rPr lang="en-US" dirty="0"/>
              <a:t> </a:t>
            </a:r>
            <a:r>
              <a:rPr lang="en-US" sz="4000" dirty="0"/>
              <a:t>Review</a:t>
            </a:r>
            <a:endParaRPr lang="en-US" dirty="0"/>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a:xfrm>
            <a:off x="0" y="0"/>
            <a:ext cx="2454053" cy="3175473"/>
          </a:xfrm>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a:xfrm>
            <a:off x="3279436" y="1230840"/>
            <a:ext cx="2233692" cy="2164296"/>
          </a:xfrm>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431" b="431"/>
          <a:stretch/>
        </p:blipFill>
        <p:spPr>
          <a:xfrm>
            <a:off x="654202" y="4007060"/>
            <a:ext cx="3444873" cy="2858560"/>
          </a:xfrm>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6104434" y="1256274"/>
            <a:ext cx="5529548" cy="5454015"/>
          </a:xfrm>
        </p:spPr>
        <p:txBody>
          <a:bodyPr>
            <a:noAutofit/>
          </a:bodyPr>
          <a:lstStyle/>
          <a:p>
            <a:pPr marL="285750" indent="-285750" algn="just" fontAlgn="base">
              <a:buFont typeface="Arial" pitchFamily="34" charset="0"/>
              <a:buChar char="•"/>
            </a:pPr>
            <a:r>
              <a:rPr lang="en-US" sz="1700" dirty="0"/>
              <a:t>To prevent farmers with less experience from using drugs blindly during the identification process, research into the use of image processing techniques for plant disease recognition has become a hot research topic [3].</a:t>
            </a:r>
          </a:p>
          <a:p>
            <a:pPr marL="285750" indent="-285750" algn="just" fontAlgn="base">
              <a:buFont typeface="Arial" pitchFamily="34" charset="0"/>
              <a:buChar char="•"/>
            </a:pPr>
            <a:r>
              <a:rPr lang="en-US" sz="1600" dirty="0"/>
              <a:t>Chai et al. [4] studied four tomato leaf diseases, including early blight and late blight leaf mildew and leaf spot.</a:t>
            </a:r>
          </a:p>
          <a:p>
            <a:pPr marL="285750" indent="-285750" algn="just" fontAlgn="base">
              <a:buFont typeface="Arial" pitchFamily="34" charset="0"/>
              <a:buChar char="•"/>
            </a:pPr>
            <a:r>
              <a:rPr lang="en-US" sz="1600" dirty="0"/>
              <a:t>He extracted 18 characteristic parameters such as color, texture, and shape information of tomato leaf spot images, using stepwise discriminant and Bayesian discriminant principal component analysis (PCA), respectively</a:t>
            </a:r>
            <a:r>
              <a:rPr lang="en-US" sz="1700" dirty="0"/>
              <a:t>. </a:t>
            </a:r>
          </a:p>
        </p:txBody>
      </p:sp>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flipV="1">
            <a:off x="3358157" y="4114800"/>
            <a:ext cx="1394818" cy="817563"/>
          </a:xfrm>
        </p:spPr>
        <p:txBody>
          <a:bodyPr/>
          <a:lstStyle/>
          <a:p>
            <a:r>
              <a:rPr lang="en-US" dirty="0"/>
              <a:t>.</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4</a:t>
            </a:fld>
            <a:endParaRPr lang="en-US" dirty="0"/>
          </a:p>
        </p:txBody>
      </p:sp>
      <p:pic>
        <p:nvPicPr>
          <p:cNvPr id="1026" name="Picture 2" descr="https://lh3.googleusercontent.com/KOL3JPFlI_2PP82i0OGjj6WR9Np3r6-igT3KOTVlLdAU9dUW697mot8d6vbK5EYgZEUKHmEoc_sMB48teXPH2GFrOBVNiR2il7chlzHGJ5OZ6YWIN0rCUqiIWO15lLI2AwevrDKGkItNTUJH4E7PirWI8g=n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14" y="3858064"/>
            <a:ext cx="5584043" cy="299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87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7588" y="281355"/>
            <a:ext cx="6485206" cy="1125416"/>
          </a:xfrm>
        </p:spPr>
        <p:txBody>
          <a:bodyPr>
            <a:noAutofit/>
          </a:bodyPr>
          <a:lstStyle/>
          <a:p>
            <a:r>
              <a:rPr lang="en-US" sz="3600" dirty="0"/>
              <a:t>Literature Review (contd.)</a:t>
            </a:r>
            <a:endParaRPr lang="en-IN" sz="3600" dirty="0"/>
          </a:p>
        </p:txBody>
      </p:sp>
      <p:sp>
        <p:nvSpPr>
          <p:cNvPr id="5" name="Content Placeholder 4"/>
          <p:cNvSpPr>
            <a:spLocks noGrp="1"/>
          </p:cNvSpPr>
          <p:nvPr>
            <p:ph idx="1"/>
          </p:nvPr>
        </p:nvSpPr>
        <p:spPr>
          <a:xfrm>
            <a:off x="5978770" y="1491175"/>
            <a:ext cx="5669280" cy="5036233"/>
          </a:xfrm>
        </p:spPr>
        <p:txBody>
          <a:bodyPr>
            <a:noAutofit/>
          </a:bodyPr>
          <a:lstStyle/>
          <a:p>
            <a:pPr marL="285750" indent="-285750" algn="just">
              <a:buFont typeface="Arial" pitchFamily="34" charset="0"/>
              <a:buChar char="•"/>
            </a:pPr>
            <a:r>
              <a:rPr lang="en-US" sz="1700" dirty="0"/>
              <a:t>Traditional practices are heavily dependent on artificial feature extraction. However, Deep learning (DL) technology can automatically extract image features and classification of plant disease spot is done.</a:t>
            </a:r>
          </a:p>
          <a:p>
            <a:pPr marL="285750" indent="-285750" algn="just">
              <a:buFont typeface="Arial" pitchFamily="34" charset="0"/>
              <a:buChar char="•"/>
            </a:pPr>
            <a:r>
              <a:rPr lang="en-US" sz="1700" dirty="0"/>
              <a:t>Also, CNN is preferred over ANN as especially, in the case of image data being pixel values of the images as features, the number of input features would be of large dimension, leading to increase in the number of parameters to be learned [5]. </a:t>
            </a:r>
          </a:p>
          <a:p>
            <a:pPr marL="285750" indent="-285750">
              <a:buFont typeface="Arial" pitchFamily="34" charset="0"/>
              <a:buChar char="•"/>
            </a:pPr>
            <a:r>
              <a:rPr lang="en-US" sz="1700" dirty="0"/>
              <a:t>CNN reduce the number of units in the network, which means fewer parameters to learn and reduced chance of over-fitting.</a:t>
            </a:r>
            <a:endParaRPr lang="en-IN" sz="1700" dirty="0"/>
          </a:p>
        </p:txBody>
      </p:sp>
      <p:sp>
        <p:nvSpPr>
          <p:cNvPr id="7" name="Slide Number Placeholder 6"/>
          <p:cNvSpPr>
            <a:spLocks noGrp="1"/>
          </p:cNvSpPr>
          <p:nvPr>
            <p:ph type="sldNum" sz="quarter" idx="12"/>
          </p:nvPr>
        </p:nvSpPr>
        <p:spPr/>
        <p:txBody>
          <a:bodyPr/>
          <a:lstStyle/>
          <a:p>
            <a:pPr algn="ctr"/>
            <a:fld id="{FAEF9944-A4F6-4C59-AEBD-678D6480B8EA}" type="slidenum">
              <a:rPr lang="en-US" smtClean="0"/>
              <a:pPr algn="ctr"/>
              <a:t>5</a:t>
            </a:fld>
            <a:endParaRPr lang="en-US" dirty="0"/>
          </a:p>
        </p:txBody>
      </p:sp>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357" r="21357"/>
          <a:stretch>
            <a:fillRect/>
          </a:stretch>
        </p:blipFill>
        <p:spPr/>
      </p:pic>
      <p:pic>
        <p:nvPicPr>
          <p:cNvPr id="13" name="Picture Placeholder 1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5442" r="15442"/>
          <a:stretch>
            <a:fillRect/>
          </a:stretch>
        </p:blipFill>
        <p:spPr/>
      </p:pic>
    </p:spTree>
    <p:extLst>
      <p:ext uri="{BB962C8B-B14F-4D97-AF65-F5344CB8AC3E}">
        <p14:creationId xmlns:p14="http://schemas.microsoft.com/office/powerpoint/2010/main" val="108830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625601" y="723900"/>
            <a:ext cx="7260672" cy="781865"/>
          </a:xfrm>
        </p:spPr>
        <p:txBody>
          <a:bodyPr>
            <a:normAutofit fontScale="90000"/>
          </a:bodyPr>
          <a:lstStyle/>
          <a:p>
            <a:r>
              <a:rPr lang="en-US" dirty="0"/>
              <a:t>Our Proposed Approach</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103187" cy="114300"/>
          </a:xfrm>
        </p:spPr>
        <p:txBody>
          <a:bodyPr/>
          <a:lstStyle/>
          <a:p>
            <a:r>
              <a:rPr lang="en-US" dirty="0"/>
              <a:t>.</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6</a:t>
            </a:fld>
            <a:endParaRPr lang="en-US" dirty="0"/>
          </a:p>
        </p:txBody>
      </p:sp>
      <p:sp>
        <p:nvSpPr>
          <p:cNvPr id="3" name="Content Placeholder 2">
            <a:extLst>
              <a:ext uri="{FF2B5EF4-FFF2-40B4-BE49-F238E27FC236}">
                <a16:creationId xmlns:a16="http://schemas.microsoft.com/office/drawing/2014/main" id="{287E635D-819C-B139-2217-5F39C219F7CD}"/>
              </a:ext>
            </a:extLst>
          </p:cNvPr>
          <p:cNvSpPr>
            <a:spLocks noGrp="1"/>
          </p:cNvSpPr>
          <p:nvPr>
            <p:ph idx="1"/>
          </p:nvPr>
        </p:nvSpPr>
        <p:spPr>
          <a:xfrm>
            <a:off x="1333500" y="1447799"/>
            <a:ext cx="8966200" cy="5118101"/>
          </a:xfrm>
        </p:spPr>
        <p:txBody>
          <a:bodyPr>
            <a:noAutofit/>
          </a:bodyPr>
          <a:lstStyle/>
          <a:p>
            <a:pPr marL="285750" indent="-285750" algn="just"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eiryo" panose="020B0400000000000000" pitchFamily="34" charset="-128"/>
                <a:ea typeface="Meiryo" panose="020B0400000000000000" pitchFamily="34" charset="-128"/>
              </a:rPr>
              <a:t>In an era when smart agricultural technology is so advanced, mobile phones have become a new type of ‘‘farming tool’’ for farmers, which can help farmers in identifying diseases and insect pests.</a:t>
            </a:r>
          </a:p>
          <a:p>
            <a:pPr marL="285750" indent="-285750" algn="just" rtl="0" fontAlgn="base">
              <a:spcBef>
                <a:spcPts val="0"/>
              </a:spcBef>
              <a:spcAft>
                <a:spcPts val="0"/>
              </a:spcAft>
              <a:buFont typeface="Arial" panose="020B0604020202020204" pitchFamily="34" charset="0"/>
              <a:buChar char="•"/>
            </a:pPr>
            <a:endParaRPr lang="en-US" b="0" i="0" u="none" strike="noStrike" dirty="0">
              <a:solidFill>
                <a:srgbClr val="000000"/>
              </a:solidFill>
              <a:effectLst/>
              <a:latin typeface="Meiryo" panose="020B0400000000000000" pitchFamily="34" charset="-128"/>
              <a:ea typeface="Meiryo" panose="020B0400000000000000" pitchFamily="34" charset="-128"/>
            </a:endParaRPr>
          </a:p>
          <a:p>
            <a:pPr marL="285750" indent="-285750" algn="just" fontAlgn="base">
              <a:spcBef>
                <a:spcPts val="0"/>
              </a:spcBef>
              <a:buFont typeface="Arial" panose="020B0604020202020204" pitchFamily="34" charset="0"/>
              <a:buChar char="•"/>
            </a:pPr>
            <a:r>
              <a:rPr lang="en-US" b="0" i="0" u="none" strike="noStrike" dirty="0">
                <a:solidFill>
                  <a:srgbClr val="000000"/>
                </a:solidFill>
                <a:effectLst/>
                <a:latin typeface="Meiryo" panose="020B0400000000000000" pitchFamily="34" charset="-128"/>
                <a:ea typeface="Meiryo" panose="020B0400000000000000" pitchFamily="34" charset="-128"/>
              </a:rPr>
              <a:t>The farmer takes pictures and uploads the diseased parts of the crop, and the system will return the recognition result within a few seconds. And provide users with the diagnosis results, similarity, disease characteristics, causes, and prevention and control plans for users, so that farmers can treat diseases and insects in a scientific way and increase crop yields.</a:t>
            </a:r>
          </a:p>
          <a:p>
            <a:pPr algn="just" fontAlgn="base">
              <a:spcBef>
                <a:spcPts val="0"/>
              </a:spcBef>
            </a:pPr>
            <a:endParaRPr lang="en-US" b="0" i="0" u="none" strike="noStrike" dirty="0">
              <a:solidFill>
                <a:srgbClr val="000000"/>
              </a:solidFill>
              <a:effectLst/>
              <a:latin typeface="Meiryo" panose="020B0400000000000000" pitchFamily="34" charset="-128"/>
              <a:ea typeface="Meiryo" panose="020B0400000000000000" pitchFamily="34" charset="-128"/>
            </a:endParaRPr>
          </a:p>
          <a:p>
            <a:pPr marL="285750" indent="-285750" algn="just" fontAlgn="base">
              <a:spcBef>
                <a:spcPts val="0"/>
              </a:spcBef>
              <a:buFont typeface="Arial" panose="020B0604020202020204" pitchFamily="34" charset="0"/>
              <a:buChar char="•"/>
            </a:pPr>
            <a:r>
              <a:rPr lang="en-US" b="0" i="0" u="none" strike="noStrike" dirty="0">
                <a:solidFill>
                  <a:srgbClr val="000000"/>
                </a:solidFill>
                <a:effectLst/>
                <a:latin typeface="Meiryo" panose="020B0400000000000000" pitchFamily="34" charset="-128"/>
                <a:ea typeface="Meiryo" panose="020B0400000000000000" pitchFamily="34" charset="-128"/>
              </a:rPr>
              <a:t>In addition to real time and fully automatic detection of crop pests and diseases, the system also implements a series of supporting functions such as prevention and control recommendations and drug recommendations.</a:t>
            </a:r>
          </a:p>
        </p:txBody>
      </p:sp>
    </p:spTree>
    <p:extLst>
      <p:ext uri="{BB962C8B-B14F-4D97-AF65-F5344CB8AC3E}">
        <p14:creationId xmlns:p14="http://schemas.microsoft.com/office/powerpoint/2010/main" val="19336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52" y="-1"/>
            <a:ext cx="12192152" cy="6858000"/>
          </a:xfrm>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a:xfrm>
            <a:off x="7260959" y="2256519"/>
            <a:ext cx="4930888" cy="4601481"/>
          </a:xfrm>
        </p:spPr>
        <p:txBody>
          <a:bodyPr/>
          <a:lstStyle/>
          <a:p>
            <a:r>
              <a:rPr lang="en-US" noProof="0" dirty="0"/>
              <a:t>What we plant in the soil of contemplation , we shall reap in the harvest of action .</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a:xfrm>
            <a:off x="7706870" y="5261547"/>
            <a:ext cx="3848429" cy="678633"/>
          </a:xfrm>
        </p:spPr>
        <p:txBody>
          <a:bodyPr vert="horz" lIns="109728" tIns="109728" rIns="109728" bIns="91440" rtlCol="0" anchor="t">
            <a:normAutofit/>
          </a:bodyPr>
          <a:lstStyle/>
          <a:p>
            <a:r>
              <a:rPr lang="en-US" dirty="0"/>
              <a:t>-</a:t>
            </a:r>
            <a:r>
              <a:rPr lang="en-US" i="1" dirty="0"/>
              <a:t>Meister Eckhart</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a:xfrm>
            <a:off x="1124712" y="6170490"/>
            <a:ext cx="5669280" cy="457200"/>
          </a:xfrm>
        </p:spPr>
        <p:txBody>
          <a:bodyPr/>
          <a:lstStyle/>
          <a:p>
            <a:r>
              <a:rPr lang="en-US"/>
              <a:t>Sample Footer Text</a:t>
            </a:r>
            <a:endParaRPr lang="en-US" dirty="0"/>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a:xfrm>
            <a:off x="10712410" y="6172200"/>
            <a:ext cx="775429" cy="457200"/>
          </a:xfrm>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7</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832653" y="479414"/>
            <a:ext cx="9622784" cy="721230"/>
          </a:xfrm>
        </p:spPr>
        <p:txBody>
          <a:bodyPr>
            <a:normAutofit fontScale="90000"/>
          </a:bodyPr>
          <a:lstStyle/>
          <a:p>
            <a:r>
              <a:rPr lang="en-US" sz="4000" dirty="0"/>
              <a:t>Methodology</a:t>
            </a:r>
            <a:endParaRPr lang="en-US" dirty="0"/>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8</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628573"/>
            <a:ext cx="5219700" cy="439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04161" y="1498806"/>
            <a:ext cx="5430526" cy="5632311"/>
          </a:xfrm>
          <a:prstGeom prst="rect">
            <a:avLst/>
          </a:prstGeom>
          <a:noFill/>
        </p:spPr>
        <p:txBody>
          <a:bodyPr wrap="square" rtlCol="0">
            <a:spAutoFit/>
          </a:bodyPr>
          <a:lstStyle/>
          <a:p>
            <a:pPr algn="just"/>
            <a:r>
              <a:rPr lang="en-US" dirty="0">
                <a:latin typeface="+mj-lt"/>
                <a:cs typeface="Times New Roman" pitchFamily="18" charset="0"/>
              </a:rPr>
              <a:t>Preprocessing and Training the model (CNN):</a:t>
            </a:r>
            <a:r>
              <a:rPr lang="en-US" sz="1400" dirty="0">
                <a:latin typeface="+mj-lt"/>
              </a:rPr>
              <a:t> </a:t>
            </a:r>
          </a:p>
          <a:p>
            <a:pPr algn="just"/>
            <a:endParaRPr lang="en-US" dirty="0"/>
          </a:p>
          <a:p>
            <a:pPr marL="285750" indent="-285750" algn="just">
              <a:buFont typeface="Arial" pitchFamily="34" charset="0"/>
              <a:buChar char="•"/>
            </a:pPr>
            <a:r>
              <a:rPr lang="en-US" dirty="0"/>
              <a:t>In this data-set, 39 different classes of plant leaf and background images are available. The data-set contains 61,486 images. </a:t>
            </a:r>
          </a:p>
          <a:p>
            <a:pPr marL="285750" indent="-285750" algn="just">
              <a:buFont typeface="Arial" pitchFamily="34" charset="0"/>
              <a:buChar char="•"/>
            </a:pPr>
            <a:endParaRPr lang="en-US" dirty="0"/>
          </a:p>
          <a:p>
            <a:pPr marL="285750" indent="-285750" algn="just">
              <a:buFont typeface="Arial" pitchFamily="34" charset="0"/>
              <a:buChar char="•"/>
            </a:pPr>
            <a:r>
              <a:rPr lang="en-US" dirty="0"/>
              <a:t>We used Image reshaping, resizing, cropping to transform the dataset. There are a total of 39 classes that we aim to predict using the CNN model.</a:t>
            </a:r>
          </a:p>
          <a:p>
            <a:pPr marL="285750" indent="-285750" algn="just">
              <a:buFont typeface="Arial" pitchFamily="34" charset="0"/>
              <a:buChar char="•"/>
            </a:pPr>
            <a:endParaRPr lang="en-US" dirty="0"/>
          </a:p>
          <a:p>
            <a:pPr marL="285750" indent="-285750" algn="just">
              <a:buFont typeface="Arial" pitchFamily="34" charset="0"/>
              <a:buChar char="•"/>
            </a:pPr>
            <a:r>
              <a:rPr lang="en-US" dirty="0"/>
              <a:t>The train database is used to train the model (CNN ) so that it can identify the test image and the disease it has (as shown in Figure 1)</a:t>
            </a:r>
          </a:p>
          <a:p>
            <a:pPr marL="285750" indent="-285750" algn="just">
              <a:buFont typeface="Arial" pitchFamily="34" charset="0"/>
              <a:buChar char="•"/>
            </a:pPr>
            <a:endParaRPr lang="en-US" dirty="0"/>
          </a:p>
          <a:p>
            <a:pPr marL="285750" indent="-285750" algn="just">
              <a:buFont typeface="Arial" pitchFamily="34" charset="0"/>
              <a:buChar char="•"/>
            </a:pPr>
            <a:r>
              <a:rPr lang="en-US" dirty="0"/>
              <a:t>After the model is trained successfully ,the software can identify the disease for the test image.</a:t>
            </a:r>
            <a:endParaRPr lang="en-IN" dirty="0"/>
          </a:p>
        </p:txBody>
      </p:sp>
    </p:spTree>
    <p:extLst>
      <p:ext uri="{BB962C8B-B14F-4D97-AF65-F5344CB8AC3E}">
        <p14:creationId xmlns:p14="http://schemas.microsoft.com/office/powerpoint/2010/main" val="148654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843442" y="-11769"/>
            <a:ext cx="9566098" cy="1345269"/>
          </a:xfrm>
        </p:spPr>
        <p:txBody>
          <a:bodyPr/>
          <a:lstStyle/>
          <a:p>
            <a:r>
              <a:rPr lang="en-US" sz="3600" dirty="0"/>
              <a:t>Technique</a:t>
            </a:r>
            <a:endParaRPr lang="en-US" dirty="0"/>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2" y="2574"/>
            <a:ext cx="7851775" cy="1239838"/>
          </a:xfrm>
        </p:spPr>
      </p:pic>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a:lstStyle/>
          <a:p>
            <a:r>
              <a:rPr lang="en-US" dirty="0"/>
              <a:t>.</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9</a:t>
            </a:fld>
            <a:endParaRPr lang="en-US" dirty="0"/>
          </a:p>
        </p:txBody>
      </p:sp>
      <p:sp>
        <p:nvSpPr>
          <p:cNvPr id="5" name="Content Placeholder 4">
            <a:extLst>
              <a:ext uri="{FF2B5EF4-FFF2-40B4-BE49-F238E27FC236}">
                <a16:creationId xmlns:a16="http://schemas.microsoft.com/office/drawing/2014/main" id="{B107F31F-0738-C4DB-5BC9-2FD48140E4FA}"/>
              </a:ext>
            </a:extLst>
          </p:cNvPr>
          <p:cNvSpPr>
            <a:spLocks noGrp="1"/>
          </p:cNvSpPr>
          <p:nvPr>
            <p:ph idx="1"/>
          </p:nvPr>
        </p:nvSpPr>
        <p:spPr>
          <a:xfrm>
            <a:off x="596900" y="1321513"/>
            <a:ext cx="5778500" cy="3532196"/>
          </a:xfrm>
        </p:spPr>
        <p:txBody>
          <a:bodyPr>
            <a:noAutofit/>
          </a:bodyPr>
          <a:lstStyle/>
          <a:p>
            <a:pPr marL="400050" indent="-400050" algn="just">
              <a:buFont typeface="+mj-lt"/>
              <a:buAutoNum type="romanUcPeriod"/>
            </a:pPr>
            <a:r>
              <a:rPr lang="en-IN" sz="1400" dirty="0"/>
              <a:t>Upload the Input image (from mobile, camera, drone)</a:t>
            </a:r>
          </a:p>
          <a:p>
            <a:pPr marL="400050" indent="-400050">
              <a:buFont typeface="+mj-lt"/>
              <a:buAutoNum type="romanUcPeriod"/>
            </a:pPr>
            <a:r>
              <a:rPr lang="en-US" sz="1400" dirty="0"/>
              <a:t>Resize every image into 224 x 224. </a:t>
            </a:r>
          </a:p>
          <a:p>
            <a:pPr marL="400050" indent="-400050">
              <a:buFont typeface="+mj-lt"/>
              <a:buAutoNum type="romanUcPeriod"/>
            </a:pPr>
            <a:r>
              <a:rPr lang="en-US" sz="1400" dirty="0"/>
              <a:t>Feed into the Convolutional Neural Network. (3 channels RGB) </a:t>
            </a:r>
          </a:p>
          <a:p>
            <a:pPr marL="400050" indent="-400050">
              <a:buFont typeface="+mj-lt"/>
              <a:buAutoNum type="romanUcPeriod"/>
            </a:pPr>
            <a:r>
              <a:rPr lang="en-US" sz="1400" dirty="0"/>
              <a:t>First layer we apply 32 filter size to  create a features map. (3 x 224 x 224</a:t>
            </a:r>
            <a:r>
              <a:rPr lang="en-US" sz="1400" dirty="0">
                <a:sym typeface="Wingdings" pitchFamily="2" charset="2"/>
              </a:rPr>
              <a:t></a:t>
            </a:r>
            <a:r>
              <a:rPr lang="en-US" sz="1400" dirty="0"/>
              <a:t>32 x 222 x 222) </a:t>
            </a:r>
          </a:p>
          <a:p>
            <a:pPr marL="400050" indent="-400050">
              <a:buFont typeface="+mj-lt"/>
              <a:buAutoNum type="romanUcPeriod"/>
            </a:pPr>
            <a:r>
              <a:rPr lang="en-US" sz="1400" dirty="0" err="1"/>
              <a:t>ReLU</a:t>
            </a:r>
            <a:r>
              <a:rPr lang="en-US" sz="1400" dirty="0"/>
              <a:t> activation function to remove non linearity.</a:t>
            </a:r>
          </a:p>
          <a:p>
            <a:pPr marL="400050" indent="-400050">
              <a:buFont typeface="+mj-lt"/>
              <a:buAutoNum type="romanUcPeriod"/>
            </a:pPr>
            <a:r>
              <a:rPr lang="en-US" sz="1400" dirty="0"/>
              <a:t>Feed to the max pool layer which takes only the most relevant features (output image in shape 32 x 112 x 112). </a:t>
            </a:r>
          </a:p>
        </p:txBody>
      </p:sp>
      <p:pic>
        <p:nvPicPr>
          <p:cNvPr id="1026" name="Picture 2" descr="Plant diseases and pests detection based on deep learning: a review | Plant  Methods | Full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4714175"/>
            <a:ext cx="8534401" cy="1939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15100" y="1333500"/>
            <a:ext cx="4406900" cy="3108543"/>
          </a:xfrm>
          <a:prstGeom prst="rect">
            <a:avLst/>
          </a:prstGeom>
          <a:noFill/>
        </p:spPr>
        <p:txBody>
          <a:bodyPr wrap="square" rtlCol="0">
            <a:spAutoFit/>
          </a:bodyPr>
          <a:lstStyle/>
          <a:p>
            <a:pPr>
              <a:lnSpc>
                <a:spcPct val="200000"/>
              </a:lnSpc>
            </a:pPr>
            <a:r>
              <a:rPr lang="en-US" sz="1400" dirty="0"/>
              <a:t>VII.   Similar process for next convolutional layer </a:t>
            </a:r>
          </a:p>
          <a:p>
            <a:pPr marL="400050" indent="-400050" algn="just">
              <a:lnSpc>
                <a:spcPct val="200000"/>
              </a:lnSpc>
              <a:buAutoNum type="romanUcPeriod" startAt="8"/>
            </a:pPr>
            <a:r>
              <a:rPr lang="en-US" sz="1400" dirty="0"/>
              <a:t>At last, we and feed to the next fully connected          layer, and finally, as a final layer, we predict 39 categories. So as a model output </a:t>
            </a:r>
            <a:r>
              <a:rPr lang="en-US" sz="1400" dirty="0">
                <a:sym typeface="Wingdings" pitchFamily="2" charset="2"/>
              </a:rPr>
              <a:t></a:t>
            </a:r>
            <a:r>
              <a:rPr lang="en-US" sz="1400" dirty="0"/>
              <a:t>1x39 to predict the disease.</a:t>
            </a:r>
          </a:p>
          <a:p>
            <a:pPr marL="400050" indent="-400050">
              <a:lnSpc>
                <a:spcPct val="200000"/>
              </a:lnSpc>
              <a:buAutoNum type="romanUcPeriod" startAt="8"/>
            </a:pPr>
            <a:r>
              <a:rPr lang="en-IN" sz="1400" dirty="0"/>
              <a:t>{yes}find remedies based on disease detected</a:t>
            </a:r>
          </a:p>
          <a:p>
            <a:pPr marL="400050" indent="-400050">
              <a:lnSpc>
                <a:spcPct val="200000"/>
              </a:lnSpc>
              <a:buAutoNum type="romanUcPeriod" startAt="8"/>
            </a:pPr>
            <a:r>
              <a:rPr lang="en-IN" sz="1400" dirty="0"/>
              <a:t>End</a:t>
            </a:r>
          </a:p>
        </p:txBody>
      </p:sp>
    </p:spTree>
    <p:extLst>
      <p:ext uri="{BB962C8B-B14F-4D97-AF65-F5344CB8AC3E}">
        <p14:creationId xmlns:p14="http://schemas.microsoft.com/office/powerpoint/2010/main" val="2905447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5DBD5D0-5490-4B07-8DF8-CA162FDDE641}">
  <ds:schemaRefs>
    <ds:schemaRef ds:uri="http://schemas.microsoft.com/sharepoint/v3/contenttype/forms"/>
  </ds:schemaRefs>
</ds:datastoreItem>
</file>

<file path=customXml/itemProps2.xml><?xml version="1.0" encoding="utf-8"?>
<ds:datastoreItem xmlns:ds="http://schemas.openxmlformats.org/officeDocument/2006/customXml" ds:itemID="{E1C500F6-3E43-4957-9FD0-41C325FF99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E4B384-4380-4734-8269-C03B3009E6C5}">
  <ds:schemaRef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71af3243-3dd4-4a8d-8c0d-dd76da1f02a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1434</Words>
  <Application>Microsoft Office PowerPoint</Application>
  <PresentationFormat>Widescreen</PresentationFormat>
  <Paragraphs>125</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Meiryo</vt:lpstr>
      <vt:lpstr>Arial</vt:lpstr>
      <vt:lpstr>Calibri</vt:lpstr>
      <vt:lpstr>Corbel</vt:lpstr>
      <vt:lpstr>Vidaloka</vt:lpstr>
      <vt:lpstr>SketchLinesVTI</vt:lpstr>
      <vt:lpstr>DR B R AMBEDKAR NATIONAL INSTITUTE OF TECHNOLOGY, JALANDHAR (144011)</vt:lpstr>
      <vt:lpstr>Contents</vt:lpstr>
      <vt:lpstr>Introduction</vt:lpstr>
      <vt:lpstr>Literature Review</vt:lpstr>
      <vt:lpstr>Literature Review (contd.)</vt:lpstr>
      <vt:lpstr>Our Proposed Approach</vt:lpstr>
      <vt:lpstr>What we plant in the soil of contemplation , we shall reap in the harvest of action .</vt:lpstr>
      <vt:lpstr>Methodology</vt:lpstr>
      <vt:lpstr>Technique</vt:lpstr>
      <vt:lpstr>System Architectural Flow</vt:lpstr>
      <vt:lpstr>Home Page</vt:lpstr>
      <vt:lpstr>Lens</vt:lpstr>
      <vt:lpstr>Disease Detected</vt:lpstr>
      <vt:lpstr>Results</vt:lpstr>
      <vt:lpstr>Improvements Needed</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2021-01-28T18:07:32Z</dcterms:created>
  <dcterms:modified xsi:type="dcterms:W3CDTF">2023-05-12T03:05:02Z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